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7"/>
  </p:notesMasterIdLst>
  <p:sldIdLst>
    <p:sldId id="256" r:id="rId2"/>
    <p:sldId id="433" r:id="rId3"/>
    <p:sldId id="434" r:id="rId4"/>
    <p:sldId id="438" r:id="rId5"/>
    <p:sldId id="258" r:id="rId6"/>
    <p:sldId id="439" r:id="rId7"/>
    <p:sldId id="440" r:id="rId8"/>
    <p:sldId id="287" r:id="rId9"/>
    <p:sldId id="288" r:id="rId10"/>
    <p:sldId id="289" r:id="rId11"/>
    <p:sldId id="290" r:id="rId12"/>
    <p:sldId id="292" r:id="rId13"/>
    <p:sldId id="273" r:id="rId14"/>
    <p:sldId id="291" r:id="rId15"/>
    <p:sldId id="293" r:id="rId16"/>
    <p:sldId id="375" r:id="rId17"/>
    <p:sldId id="376" r:id="rId18"/>
    <p:sldId id="294" r:id="rId19"/>
    <p:sldId id="359" r:id="rId20"/>
    <p:sldId id="377" r:id="rId21"/>
    <p:sldId id="379" r:id="rId22"/>
    <p:sldId id="442" r:id="rId23"/>
    <p:sldId id="443" r:id="rId24"/>
    <p:sldId id="444" r:id="rId25"/>
    <p:sldId id="378" r:id="rId26"/>
    <p:sldId id="298" r:id="rId27"/>
    <p:sldId id="360" r:id="rId28"/>
    <p:sldId id="299" r:id="rId29"/>
    <p:sldId id="300" r:id="rId30"/>
    <p:sldId id="463" r:id="rId31"/>
    <p:sldId id="445" r:id="rId32"/>
    <p:sldId id="446" r:id="rId33"/>
    <p:sldId id="447" r:id="rId34"/>
    <p:sldId id="380" r:id="rId35"/>
    <p:sldId id="312" r:id="rId36"/>
    <p:sldId id="381" r:id="rId37"/>
    <p:sldId id="382" r:id="rId38"/>
    <p:sldId id="383" r:id="rId39"/>
    <p:sldId id="384" r:id="rId40"/>
    <p:sldId id="385" r:id="rId41"/>
    <p:sldId id="387" r:id="rId42"/>
    <p:sldId id="388" r:id="rId43"/>
    <p:sldId id="389" r:id="rId44"/>
    <p:sldId id="390" r:id="rId45"/>
    <p:sldId id="391" r:id="rId46"/>
    <p:sldId id="310" r:id="rId47"/>
    <p:sldId id="314" r:id="rId48"/>
    <p:sldId id="321" r:id="rId49"/>
    <p:sldId id="448" r:id="rId50"/>
    <p:sldId id="449" r:id="rId51"/>
    <p:sldId id="450" r:id="rId52"/>
    <p:sldId id="316" r:id="rId53"/>
    <p:sldId id="325" r:id="rId54"/>
    <p:sldId id="326" r:id="rId55"/>
    <p:sldId id="327" r:id="rId56"/>
    <p:sldId id="328" r:id="rId57"/>
    <p:sldId id="330" r:id="rId58"/>
    <p:sldId id="319" r:id="rId59"/>
    <p:sldId id="451" r:id="rId60"/>
    <p:sldId id="318" r:id="rId61"/>
    <p:sldId id="320" r:id="rId62"/>
    <p:sldId id="337" r:id="rId63"/>
    <p:sldId id="338" r:id="rId64"/>
    <p:sldId id="392" r:id="rId65"/>
    <p:sldId id="339" r:id="rId66"/>
    <p:sldId id="340" r:id="rId67"/>
    <p:sldId id="341" r:id="rId68"/>
    <p:sldId id="395" r:id="rId69"/>
    <p:sldId id="397" r:id="rId70"/>
    <p:sldId id="396" r:id="rId71"/>
    <p:sldId id="400" r:id="rId72"/>
    <p:sldId id="401" r:id="rId73"/>
    <p:sldId id="403" r:id="rId74"/>
    <p:sldId id="404" r:id="rId75"/>
    <p:sldId id="452" r:id="rId76"/>
    <p:sldId id="453" r:id="rId77"/>
    <p:sldId id="454" r:id="rId78"/>
    <p:sldId id="415" r:id="rId79"/>
    <p:sldId id="408" r:id="rId80"/>
    <p:sldId id="417" r:id="rId81"/>
    <p:sldId id="413" r:id="rId82"/>
    <p:sldId id="418" r:id="rId83"/>
    <p:sldId id="422" r:id="rId84"/>
    <p:sldId id="419" r:id="rId85"/>
    <p:sldId id="421" r:id="rId86"/>
    <p:sldId id="420" r:id="rId87"/>
    <p:sldId id="455" r:id="rId88"/>
    <p:sldId id="456" r:id="rId89"/>
    <p:sldId id="457" r:id="rId90"/>
    <p:sldId id="458" r:id="rId91"/>
    <p:sldId id="459" r:id="rId92"/>
    <p:sldId id="362" r:id="rId93"/>
    <p:sldId id="363" r:id="rId94"/>
    <p:sldId id="344" r:id="rId95"/>
    <p:sldId id="349" r:id="rId96"/>
    <p:sldId id="423" r:id="rId97"/>
    <p:sldId id="345" r:id="rId98"/>
    <p:sldId id="431" r:id="rId99"/>
    <p:sldId id="425" r:id="rId100"/>
    <p:sldId id="426" r:id="rId101"/>
    <p:sldId id="427" r:id="rId102"/>
    <p:sldId id="428" r:id="rId103"/>
    <p:sldId id="460" r:id="rId104"/>
    <p:sldId id="350" r:id="rId105"/>
    <p:sldId id="461" r:id="rId106"/>
    <p:sldId id="351" r:id="rId107"/>
    <p:sldId id="368" r:id="rId108"/>
    <p:sldId id="369" r:id="rId109"/>
    <p:sldId id="370" r:id="rId110"/>
    <p:sldId id="432" r:id="rId111"/>
    <p:sldId id="462" r:id="rId112"/>
    <p:sldId id="372" r:id="rId113"/>
    <p:sldId id="373" r:id="rId114"/>
    <p:sldId id="437" r:id="rId115"/>
    <p:sldId id="464" r:id="rId1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A200"/>
    <a:srgbClr val="FFD616"/>
    <a:srgbClr val="00FF00"/>
    <a:srgbClr val="C025E3"/>
    <a:srgbClr val="FF4138"/>
    <a:srgbClr val="DF1818"/>
    <a:srgbClr val="892485"/>
    <a:srgbClr val="2DFF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9965" autoAdjust="0"/>
    <p:restoredTop sz="87733" autoAdjust="0"/>
  </p:normalViewPr>
  <p:slideViewPr>
    <p:cSldViewPr snapToGrid="0" snapToObjects="1">
      <p:cViewPr varScale="1">
        <p:scale>
          <a:sx n="88" d="100"/>
          <a:sy n="88" d="100"/>
        </p:scale>
        <p:origin x="768" y="184"/>
      </p:cViewPr>
      <p:guideLst>
        <p:guide orient="horz" pos="2160"/>
        <p:guide pos="2880"/>
      </p:guideLst>
    </p:cSldViewPr>
  </p:slideViewPr>
  <p:outlineViewPr>
    <p:cViewPr>
      <p:scale>
        <a:sx n="33" d="100"/>
        <a:sy n="33" d="100"/>
      </p:scale>
      <p:origin x="0" y="16904"/>
    </p:cViewPr>
  </p:outlineViewPr>
  <p:notesTextViewPr>
    <p:cViewPr>
      <p:scale>
        <a:sx n="114" d="100"/>
        <a:sy n="114" d="100"/>
      </p:scale>
      <p:origin x="0" y="0"/>
    </p:cViewPr>
  </p:notesTextViewPr>
  <p:sorterViewPr>
    <p:cViewPr>
      <p:scale>
        <a:sx n="100" d="100"/>
        <a:sy n="100" d="100"/>
      </p:scale>
      <p:origin x="0" y="12880"/>
    </p:cViewPr>
  </p:sorterViewPr>
  <p:gridSpacing cx="76200" cy="76200"/>
</p:viewPr>
</file>

<file path=ppt/_rels/presentation.xml.rels><?xml version="1.0" encoding="UTF-8" standalone="yes"?>
<Relationships xmlns="http://schemas.openxmlformats.org/package/2006/relationships"><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20" Type="http://schemas.openxmlformats.org/officeDocument/2006/relationships/theme" Target="theme/theme1.xml"/><Relationship Id="rId121"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00" Type="http://schemas.openxmlformats.org/officeDocument/2006/relationships/slide" Target="slides/slide99.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notesMaster" Target="notesMasters/notesMaster1.xml"/><Relationship Id="rId118" Type="http://schemas.openxmlformats.org/officeDocument/2006/relationships/presProps" Target="presProps.xml"/><Relationship Id="rId119" Type="http://schemas.openxmlformats.org/officeDocument/2006/relationships/viewProps" Target="viewProps.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2EC1E61-1508-5342-8336-8525C819547A}" type="datetimeFigureOut">
              <a:rPr lang="en-US" smtClean="0"/>
              <a:pPr/>
              <a:t>6/13/17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183B682-E9D5-2441-8692-7881F336CDEF}" type="slidenum">
              <a:rPr lang="en-US" smtClean="0"/>
              <a:pPr/>
              <a:t>‹#›</a:t>
            </a:fld>
            <a:endParaRPr lang="en-US"/>
          </a:p>
        </p:txBody>
      </p:sp>
    </p:spTree>
    <p:extLst>
      <p:ext uri="{BB962C8B-B14F-4D97-AF65-F5344CB8AC3E}">
        <p14:creationId xmlns:p14="http://schemas.microsoft.com/office/powerpoint/2010/main" val="248585078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5.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6.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7.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9.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0.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2.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4.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0.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2.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smtClean="0"/>
              <a:t>** Notes for this section:</a:t>
            </a:r>
          </a:p>
          <a:p>
            <a:r>
              <a:rPr lang="en-US" sz="1600" b="0" baseline="0" dirty="0" smtClean="0"/>
              <a:t>The following slides are included as an overview of the natural history of the Monkey </a:t>
            </a:r>
            <a:r>
              <a:rPr lang="en-US" sz="1600" b="0" baseline="0" dirty="0" err="1" smtClean="0"/>
              <a:t>Opsins</a:t>
            </a:r>
            <a:r>
              <a:rPr lang="en-US" sz="1600" b="0" baseline="0" dirty="0" smtClean="0"/>
              <a:t> case.</a:t>
            </a:r>
          </a:p>
          <a:p>
            <a:pPr marL="0" marR="0" indent="0" algn="l" defTabSz="457200" rtl="0" eaLnBrk="1" fontAlgn="auto" latinLnBrk="0" hangingPunct="1">
              <a:lnSpc>
                <a:spcPct val="100000"/>
              </a:lnSpc>
              <a:spcBef>
                <a:spcPts val="0"/>
              </a:spcBef>
              <a:spcAft>
                <a:spcPts val="0"/>
              </a:spcAft>
              <a:buClrTx/>
              <a:buSzTx/>
              <a:buFontTx/>
              <a:buNone/>
              <a:tabLst/>
              <a:defRPr/>
            </a:pPr>
            <a:r>
              <a:rPr lang="en-US" sz="1600" b="0" baseline="0" dirty="0" smtClean="0"/>
              <a:t>For more information visit: http://</a:t>
            </a:r>
            <a:r>
              <a:rPr lang="en-US" sz="1600" b="0" baseline="0" dirty="0" err="1" smtClean="0"/>
              <a:t>www.evo-ed.com</a:t>
            </a:r>
            <a:endParaRPr lang="en-US" sz="1600" b="0" baseline="0" dirty="0" smtClean="0"/>
          </a:p>
          <a:p>
            <a:r>
              <a:rPr lang="en-US" sz="1600" dirty="0" smtClean="0"/>
              <a:t>In this section pairs of monkeys</a:t>
            </a:r>
            <a:r>
              <a:rPr lang="en-US" sz="1600" baseline="0" dirty="0" smtClean="0"/>
              <a:t> </a:t>
            </a:r>
            <a:r>
              <a:rPr lang="en-US" sz="1600" dirty="0" smtClean="0"/>
              <a:t>are shown so</a:t>
            </a:r>
            <a:r>
              <a:rPr lang="en-US" sz="1600" baseline="0" dirty="0" smtClean="0"/>
              <a:t> that students can observe the biogeographic pattern that old world monkeys are trichromatic whereas new world monkeys are not.</a:t>
            </a:r>
          </a:p>
          <a:p>
            <a:r>
              <a:rPr lang="en-US" sz="1600" baseline="0" dirty="0" smtClean="0"/>
              <a:t>Two questions are posed that can be used as a basis for peer-peer discussions or other interactive engagement.</a:t>
            </a:r>
          </a:p>
          <a:p>
            <a:endParaRPr lang="en-US" sz="1600" baseline="0" dirty="0" smtClean="0"/>
          </a:p>
          <a:p>
            <a:endParaRPr lang="en-US" sz="1600"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5</a:t>
            </a:fld>
            <a:endParaRPr lang="en-US"/>
          </a:p>
        </p:txBody>
      </p:sp>
    </p:spTree>
    <p:extLst>
      <p:ext uri="{BB962C8B-B14F-4D97-AF65-F5344CB8AC3E}">
        <p14:creationId xmlns:p14="http://schemas.microsoft.com/office/powerpoint/2010/main" val="30239796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17</a:t>
            </a:fld>
            <a:endParaRPr lang="en-US"/>
          </a:p>
        </p:txBody>
      </p:sp>
    </p:spTree>
    <p:extLst>
      <p:ext uri="{BB962C8B-B14F-4D97-AF65-F5344CB8AC3E}">
        <p14:creationId xmlns:p14="http://schemas.microsoft.com/office/powerpoint/2010/main" val="7621257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18</a:t>
            </a:fld>
            <a:endParaRPr lang="en-US"/>
          </a:p>
        </p:txBody>
      </p:sp>
    </p:spTree>
    <p:extLst>
      <p:ext uri="{BB962C8B-B14F-4D97-AF65-F5344CB8AC3E}">
        <p14:creationId xmlns:p14="http://schemas.microsoft.com/office/powerpoint/2010/main" val="4791324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OPTIONAL ACTIVITY </a:t>
            </a:r>
            <a:r>
              <a:rPr lang="en-US" dirty="0" smtClean="0">
                <a:sym typeface="Wingdings"/>
              </a:rPr>
              <a:t> </a:t>
            </a:r>
            <a:r>
              <a:rPr lang="en-US" dirty="0" smtClean="0"/>
              <a:t>Clicker question slide: students must chose leaf 1, 2, 3, or 4 as the red palatable</a:t>
            </a:r>
            <a:r>
              <a:rPr lang="en-US" baseline="0" dirty="0" smtClean="0"/>
              <a:t> leaf.</a:t>
            </a:r>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19</a:t>
            </a:fld>
            <a:endParaRPr lang="en-US"/>
          </a:p>
        </p:txBody>
      </p:sp>
    </p:spTree>
    <p:extLst>
      <p:ext uri="{BB962C8B-B14F-4D97-AF65-F5344CB8AC3E}">
        <p14:creationId xmlns:p14="http://schemas.microsoft.com/office/powerpoint/2010/main" val="4791324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21</a:t>
            </a:fld>
            <a:endParaRPr lang="en-US"/>
          </a:p>
        </p:txBody>
      </p:sp>
    </p:spTree>
    <p:extLst>
      <p:ext uri="{BB962C8B-B14F-4D97-AF65-F5344CB8AC3E}">
        <p14:creationId xmlns:p14="http://schemas.microsoft.com/office/powerpoint/2010/main" val="12704785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 clicker question.</a:t>
            </a:r>
            <a:r>
              <a:rPr lang="en-US" baseline="0" dirty="0" smtClean="0"/>
              <a:t> The peaches are viewed as they would be for someone who is completely red-green colorblind.</a:t>
            </a:r>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23</a:t>
            </a:fld>
            <a:endParaRPr lang="en-US"/>
          </a:p>
        </p:txBody>
      </p:sp>
    </p:spTree>
    <p:extLst>
      <p:ext uri="{BB962C8B-B14F-4D97-AF65-F5344CB8AC3E}">
        <p14:creationId xmlns:p14="http://schemas.microsoft.com/office/powerpoint/2010/main" val="32485172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u="none" dirty="0" smtClean="0">
                <a:solidFill>
                  <a:srgbClr val="FF0000"/>
                </a:solidFill>
              </a:rPr>
              <a:t>The</a:t>
            </a:r>
            <a:r>
              <a:rPr lang="en-US" sz="1600" b="1" u="none" baseline="0" dirty="0" smtClean="0">
                <a:solidFill>
                  <a:srgbClr val="FF0000"/>
                </a:solidFill>
              </a:rPr>
              <a:t> full details of this study can be found at: </a:t>
            </a:r>
            <a:r>
              <a:rPr lang="en-US" sz="1600" b="1" u="sng" baseline="0" dirty="0" smtClean="0">
                <a:solidFill>
                  <a:srgbClr val="FF0000"/>
                </a:solidFill>
              </a:rPr>
              <a:t>http://</a:t>
            </a:r>
            <a:r>
              <a:rPr lang="en-US" sz="1600" b="1" i="0" u="sng" dirty="0" err="1" smtClean="0">
                <a:solidFill>
                  <a:srgbClr val="FF0000"/>
                </a:solidFill>
              </a:rPr>
              <a:t>jeb.biologists.org</a:t>
            </a:r>
            <a:r>
              <a:rPr lang="en-US" sz="1600" b="1" i="0" u="sng" dirty="0" smtClean="0">
                <a:solidFill>
                  <a:srgbClr val="FF0000"/>
                </a:solidFill>
              </a:rPr>
              <a:t>/content/206/18/3159.full.pdf</a:t>
            </a:r>
          </a:p>
        </p:txBody>
      </p:sp>
      <p:sp>
        <p:nvSpPr>
          <p:cNvPr id="4" name="Slide Number Placeholder 3"/>
          <p:cNvSpPr>
            <a:spLocks noGrp="1"/>
          </p:cNvSpPr>
          <p:nvPr>
            <p:ph type="sldNum" sz="quarter" idx="10"/>
          </p:nvPr>
        </p:nvSpPr>
        <p:spPr/>
        <p:txBody>
          <a:bodyPr/>
          <a:lstStyle/>
          <a:p>
            <a:fld id="{B183B682-E9D5-2441-8692-7881F336CDEF}" type="slidenum">
              <a:rPr lang="en-US" smtClean="0"/>
              <a:pPr/>
              <a:t>25</a:t>
            </a:fld>
            <a:endParaRPr lang="en-US"/>
          </a:p>
        </p:txBody>
      </p:sp>
    </p:spTree>
    <p:extLst>
      <p:ext uri="{BB962C8B-B14F-4D97-AF65-F5344CB8AC3E}">
        <p14:creationId xmlns:p14="http://schemas.microsoft.com/office/powerpoint/2010/main" val="35219926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u="none" dirty="0" smtClean="0">
                <a:solidFill>
                  <a:srgbClr val="FF0000"/>
                </a:solidFill>
              </a:rPr>
              <a:t>The</a:t>
            </a:r>
            <a:r>
              <a:rPr lang="en-US" sz="1200" b="1" u="none" baseline="0" dirty="0" smtClean="0">
                <a:solidFill>
                  <a:srgbClr val="FF0000"/>
                </a:solidFill>
              </a:rPr>
              <a:t> full details of this study can be found at: http://</a:t>
            </a:r>
            <a:r>
              <a:rPr lang="en-US" sz="1200" b="1" u="none" baseline="0" dirty="0" err="1" smtClean="0">
                <a:solidFill>
                  <a:srgbClr val="FF0000"/>
                </a:solidFill>
              </a:rPr>
              <a:t>rspb.royalsocietypublishing.org</a:t>
            </a:r>
            <a:r>
              <a:rPr lang="en-US" sz="1200" b="1" u="none" baseline="0" dirty="0" smtClean="0">
                <a:solidFill>
                  <a:srgbClr val="FF0000"/>
                </a:solidFill>
              </a:rPr>
              <a:t>/content/267/1442/439.short</a:t>
            </a:r>
            <a:endParaRPr lang="en-US" sz="1200" b="1" i="0" dirty="0" smtClean="0">
              <a:solidFill>
                <a:srgbClr val="FF0000"/>
              </a:solidFill>
            </a:endParaRPr>
          </a:p>
        </p:txBody>
      </p:sp>
      <p:sp>
        <p:nvSpPr>
          <p:cNvPr id="4" name="Slide Number Placeholder 3"/>
          <p:cNvSpPr>
            <a:spLocks noGrp="1"/>
          </p:cNvSpPr>
          <p:nvPr>
            <p:ph type="sldNum" sz="quarter" idx="10"/>
          </p:nvPr>
        </p:nvSpPr>
        <p:spPr/>
        <p:txBody>
          <a:bodyPr/>
          <a:lstStyle/>
          <a:p>
            <a:fld id="{B183B682-E9D5-2441-8692-7881F336CDEF}" type="slidenum">
              <a:rPr lang="en-US" smtClean="0"/>
              <a:pPr/>
              <a:t>26</a:t>
            </a:fld>
            <a:endParaRPr lang="en-US"/>
          </a:p>
        </p:txBody>
      </p:sp>
    </p:spTree>
    <p:extLst>
      <p:ext uri="{BB962C8B-B14F-4D97-AF65-F5344CB8AC3E}">
        <p14:creationId xmlns:p14="http://schemas.microsoft.com/office/powerpoint/2010/main" val="4098403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27</a:t>
            </a:fld>
            <a:endParaRPr lang="en-US"/>
          </a:p>
        </p:txBody>
      </p:sp>
    </p:spTree>
    <p:extLst>
      <p:ext uri="{BB962C8B-B14F-4D97-AF65-F5344CB8AC3E}">
        <p14:creationId xmlns:p14="http://schemas.microsoft.com/office/powerpoint/2010/main" val="12442378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28</a:t>
            </a:fld>
            <a:endParaRPr lang="en-US"/>
          </a:p>
        </p:txBody>
      </p:sp>
    </p:spTree>
    <p:extLst>
      <p:ext uri="{BB962C8B-B14F-4D97-AF65-F5344CB8AC3E}">
        <p14:creationId xmlns:p14="http://schemas.microsoft.com/office/powerpoint/2010/main" val="18718742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B183B682-E9D5-2441-8692-7881F336CDEF}" type="slidenum">
              <a:rPr lang="en-US" smtClean="0"/>
              <a:pPr/>
              <a:t>29</a:t>
            </a:fld>
            <a:endParaRPr lang="en-US"/>
          </a:p>
        </p:txBody>
      </p:sp>
    </p:spTree>
    <p:extLst>
      <p:ext uri="{BB962C8B-B14F-4D97-AF65-F5344CB8AC3E}">
        <p14:creationId xmlns:p14="http://schemas.microsoft.com/office/powerpoint/2010/main" val="18718742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 clicker</a:t>
            </a:r>
            <a:r>
              <a:rPr lang="en-US" baseline="0" dirty="0" smtClean="0"/>
              <a:t> question. It helps to personalize this case.</a:t>
            </a:r>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7</a:t>
            </a:fld>
            <a:endParaRPr lang="en-US"/>
          </a:p>
        </p:txBody>
      </p:sp>
    </p:spTree>
    <p:extLst>
      <p:ext uri="{BB962C8B-B14F-4D97-AF65-F5344CB8AC3E}">
        <p14:creationId xmlns:p14="http://schemas.microsoft.com/office/powerpoint/2010/main" val="6636585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u="none" dirty="0" smtClean="0">
                <a:solidFill>
                  <a:srgbClr val="FF0000"/>
                </a:solidFill>
              </a:rPr>
              <a:t>The</a:t>
            </a:r>
            <a:r>
              <a:rPr lang="en-US" sz="1200" b="1" u="none" baseline="0" dirty="0" smtClean="0">
                <a:solidFill>
                  <a:srgbClr val="FF0000"/>
                </a:solidFill>
              </a:rPr>
              <a:t> full details of this study can be found at: </a:t>
            </a:r>
            <a:r>
              <a:rPr lang="en-US" sz="1200" b="1" i="0" u="none" baseline="0" dirty="0" smtClean="0">
                <a:solidFill>
                  <a:srgbClr val="FF0000"/>
                </a:solidFill>
              </a:rPr>
              <a:t>http://</a:t>
            </a:r>
            <a:r>
              <a:rPr lang="en-US" b="1" i="0" dirty="0" err="1" smtClean="0"/>
              <a:t>onlinelibrary.wiley.com</a:t>
            </a:r>
            <a:r>
              <a:rPr lang="en-US" b="1" i="0" dirty="0" smtClean="0"/>
              <a:t>/</a:t>
            </a:r>
            <a:r>
              <a:rPr lang="en-US" b="1" i="0" dirty="0" err="1" smtClean="0"/>
              <a:t>doi</a:t>
            </a:r>
            <a:r>
              <a:rPr lang="en-US" b="1" i="0" dirty="0" smtClean="0"/>
              <a:t>/10.1002/ajp.20197/</a:t>
            </a:r>
            <a:r>
              <a:rPr lang="en-US" b="1" i="0" dirty="0" err="1" smtClean="0"/>
              <a:t>pdf</a:t>
            </a:r>
            <a:endParaRPr lang="en-US" b="1" i="0" dirty="0" smtClean="0"/>
          </a:p>
          <a:p>
            <a:r>
              <a:rPr lang="en-US" baseline="0" dirty="0" smtClean="0"/>
              <a:t>Trichromatic and dichromatic capuchins and macaques were trained to choose a circle shaped swatch. They were given a food reward when successful. When researchers changed the swatches to a multicolored format, trichromatic monkeys were able to choose the correct shape less often than dichromatic monkeys. The swatches on the left are the exact same swatches on the right as they would be viewed by a dichromatic monkey.</a:t>
            </a:r>
          </a:p>
          <a:p>
            <a:r>
              <a:rPr lang="en-US" baseline="0" dirty="0" smtClean="0"/>
              <a:t>**Some FEMALE new world monkeys can be trichromatic when they possess two different mid wave sensitive (MWS) opsin alleles on their two X-chromosomes. This is only true when two different MWS alleles are present in the population. All males are dichromatic.</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1" i="0" dirty="0" smtClean="0">
              <a:solidFill>
                <a:srgbClr val="FF0000"/>
              </a:solidFill>
            </a:endParaRPr>
          </a:p>
        </p:txBody>
      </p:sp>
      <p:sp>
        <p:nvSpPr>
          <p:cNvPr id="4" name="Slide Number Placeholder 3"/>
          <p:cNvSpPr>
            <a:spLocks noGrp="1"/>
          </p:cNvSpPr>
          <p:nvPr>
            <p:ph type="sldNum" sz="quarter" idx="10"/>
          </p:nvPr>
        </p:nvSpPr>
        <p:spPr/>
        <p:txBody>
          <a:bodyPr/>
          <a:lstStyle/>
          <a:p>
            <a:fld id="{B183B682-E9D5-2441-8692-7881F336CDEF}" type="slidenum">
              <a:rPr lang="en-US" smtClean="0"/>
              <a:pPr/>
              <a:t>34</a:t>
            </a:fld>
            <a:endParaRPr lang="en-US"/>
          </a:p>
        </p:txBody>
      </p:sp>
    </p:spTree>
    <p:extLst>
      <p:ext uri="{BB962C8B-B14F-4D97-AF65-F5344CB8AC3E}">
        <p14:creationId xmlns:p14="http://schemas.microsoft.com/office/powerpoint/2010/main" val="18718742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a:t>
            </a:r>
            <a:r>
              <a:rPr lang="en-US" baseline="0" dirty="0" smtClean="0"/>
              <a:t> can new world capuchins have trichromatic vision? </a:t>
            </a:r>
            <a:r>
              <a:rPr lang="en-US" b="1" baseline="0" dirty="0" smtClean="0"/>
              <a:t>Visit http://</a:t>
            </a:r>
            <a:r>
              <a:rPr lang="en-US" b="1" baseline="0" dirty="0" err="1" smtClean="0"/>
              <a:t>www.evo-ed.com</a:t>
            </a:r>
            <a:r>
              <a:rPr lang="en-US" b="1" baseline="0" dirty="0" smtClean="0"/>
              <a:t>/pages/Primates/</a:t>
            </a:r>
            <a:r>
              <a:rPr lang="en-US" b="1" baseline="0" dirty="0" err="1" smtClean="0"/>
              <a:t>genetics.html</a:t>
            </a:r>
            <a:r>
              <a:rPr lang="en-US" b="1" baseline="0" dirty="0" smtClean="0"/>
              <a:t> </a:t>
            </a:r>
            <a:r>
              <a:rPr lang="en-US" baseline="0" dirty="0" smtClean="0"/>
              <a:t>to find out more!</a:t>
            </a:r>
          </a:p>
          <a:p>
            <a:r>
              <a:rPr lang="en-US" baseline="0" dirty="0" smtClean="0"/>
              <a:t>Trichromatic and dichromatic capuchins and macaques were trained to choose a circle shaped swatch. They were given a food reward when successful. When researchers changed the swatches to a multicolored format, trichromatic monkeys were able to choose the correct shape less often than dichromatic monkeys. The swatches on the left are the exact same swatches on the right as they would be viewed by a dichromatic monkey.</a:t>
            </a:r>
          </a:p>
          <a:p>
            <a:r>
              <a:rPr lang="en-US" baseline="0" dirty="0" smtClean="0"/>
              <a:t>**Some FEMALE new world monkeys can be trichromatic when they possess two different mid wave sensitive (MWS) opsin alleles on their two X-chromosomes. This is only true when two different MWS alleles are present in the population. All males are dichromatic.</a:t>
            </a:r>
            <a:endParaRPr lang="en-US" dirty="0" smtClean="0"/>
          </a:p>
        </p:txBody>
      </p:sp>
      <p:sp>
        <p:nvSpPr>
          <p:cNvPr id="4" name="Slide Number Placeholder 3"/>
          <p:cNvSpPr>
            <a:spLocks noGrp="1"/>
          </p:cNvSpPr>
          <p:nvPr>
            <p:ph type="sldNum" sz="quarter" idx="10"/>
          </p:nvPr>
        </p:nvSpPr>
        <p:spPr/>
        <p:txBody>
          <a:bodyPr/>
          <a:lstStyle/>
          <a:p>
            <a:fld id="{B183B682-E9D5-2441-8692-7881F336CDEF}" type="slidenum">
              <a:rPr lang="en-US" smtClean="0"/>
              <a:pPr/>
              <a:t>35</a:t>
            </a:fld>
            <a:endParaRPr lang="en-US"/>
          </a:p>
        </p:txBody>
      </p:sp>
    </p:spTree>
    <p:extLst>
      <p:ext uri="{BB962C8B-B14F-4D97-AF65-F5344CB8AC3E}">
        <p14:creationId xmlns:p14="http://schemas.microsoft.com/office/powerpoint/2010/main" val="22946188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Monkeys were trained to select the circle in order</a:t>
            </a:r>
            <a:r>
              <a:rPr lang="en-US" baseline="0" dirty="0" smtClean="0"/>
              <a:t> to receive a (food) reward.</a:t>
            </a:r>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36</a:t>
            </a:fld>
            <a:endParaRPr lang="en-US"/>
          </a:p>
        </p:txBody>
      </p:sp>
    </p:spTree>
    <p:extLst>
      <p:ext uri="{BB962C8B-B14F-4D97-AF65-F5344CB8AC3E}">
        <p14:creationId xmlns:p14="http://schemas.microsoft.com/office/powerpoint/2010/main" val="32110952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multicolored swatches</a:t>
            </a:r>
            <a:r>
              <a:rPr lang="en-US" baseline="0" dirty="0" smtClean="0"/>
              <a:t> were introduced, </a:t>
            </a:r>
            <a:r>
              <a:rPr lang="en-US" baseline="0" dirty="0" err="1" smtClean="0"/>
              <a:t>dichromats</a:t>
            </a:r>
            <a:r>
              <a:rPr lang="en-US" baseline="0" dirty="0" smtClean="0"/>
              <a:t> performed better than </a:t>
            </a:r>
            <a:r>
              <a:rPr lang="en-US" baseline="0" dirty="0" err="1" smtClean="0"/>
              <a:t>trichromats</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41</a:t>
            </a:fld>
            <a:endParaRPr lang="en-US"/>
          </a:p>
        </p:txBody>
      </p:sp>
    </p:spTree>
    <p:extLst>
      <p:ext uri="{BB962C8B-B14F-4D97-AF65-F5344CB8AC3E}">
        <p14:creationId xmlns:p14="http://schemas.microsoft.com/office/powerpoint/2010/main" val="37760688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slide shows the full selection of swatches used. The set on the left is shown in the colors that would be seen by a </a:t>
            </a:r>
            <a:r>
              <a:rPr lang="en-US" baseline="0" dirty="0" err="1" smtClean="0"/>
              <a:t>trichromat</a:t>
            </a:r>
            <a:r>
              <a:rPr lang="en-US" baseline="0" dirty="0" smtClean="0"/>
              <a:t>; the set on the right is shown in the colors that would be seen by a </a:t>
            </a:r>
            <a:r>
              <a:rPr lang="en-US" baseline="0" smtClean="0"/>
              <a:t>dichromat.</a:t>
            </a:r>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45</a:t>
            </a:fld>
            <a:endParaRPr lang="en-US"/>
          </a:p>
        </p:txBody>
      </p:sp>
    </p:spTree>
    <p:extLst>
      <p:ext uri="{BB962C8B-B14F-4D97-AF65-F5344CB8AC3E}">
        <p14:creationId xmlns:p14="http://schemas.microsoft.com/office/powerpoint/2010/main" val="16927676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Dichromats</a:t>
            </a:r>
            <a:r>
              <a:rPr lang="en-US" dirty="0" smtClean="0"/>
              <a:t> were more successful than </a:t>
            </a:r>
            <a:r>
              <a:rPr lang="en-US" dirty="0" err="1" smtClean="0"/>
              <a:t>trichromats</a:t>
            </a:r>
            <a:r>
              <a:rPr lang="en-US" dirty="0" smtClean="0"/>
              <a:t> when multicolored swatches were used.</a:t>
            </a:r>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46</a:t>
            </a:fld>
            <a:endParaRPr lang="en-US"/>
          </a:p>
        </p:txBody>
      </p:sp>
    </p:spTree>
    <p:extLst>
      <p:ext uri="{BB962C8B-B14F-4D97-AF65-F5344CB8AC3E}">
        <p14:creationId xmlns:p14="http://schemas.microsoft.com/office/powerpoint/2010/main" val="17650757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47</a:t>
            </a:fld>
            <a:endParaRPr lang="en-US"/>
          </a:p>
        </p:txBody>
      </p:sp>
    </p:spTree>
    <p:extLst>
      <p:ext uri="{BB962C8B-B14F-4D97-AF65-F5344CB8AC3E}">
        <p14:creationId xmlns:p14="http://schemas.microsoft.com/office/powerpoint/2010/main" val="3219077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smtClean="0"/>
              <a:t>**</a:t>
            </a:r>
            <a:r>
              <a:rPr lang="en-US" b="1" baseline="0" dirty="0" smtClean="0"/>
              <a:t> Notes for this section:</a:t>
            </a:r>
            <a:endParaRPr lang="en-US" b="0" baseline="0" dirty="0" smtClean="0"/>
          </a:p>
          <a:p>
            <a:r>
              <a:rPr lang="en-US" sz="1200" b="0" baseline="0" dirty="0" smtClean="0"/>
              <a:t>The following slides are included as an overview of the cell biology of the Monkey </a:t>
            </a:r>
            <a:r>
              <a:rPr lang="en-US" sz="1200" b="0" baseline="0" dirty="0" err="1" smtClean="0"/>
              <a:t>Opsins</a:t>
            </a:r>
            <a:r>
              <a:rPr lang="en-US" sz="1200" b="0" baseline="0" dirty="0" smtClean="0"/>
              <a:t> case.</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baseline="0" dirty="0" smtClean="0"/>
              <a:t>For more information visit: </a:t>
            </a:r>
            <a:r>
              <a:rPr lang="en-US" sz="1200" b="1" baseline="0" dirty="0" smtClean="0"/>
              <a:t>http://</a:t>
            </a:r>
            <a:r>
              <a:rPr lang="en-US" sz="1200" b="1" baseline="0" dirty="0" err="1" smtClean="0"/>
              <a:t>www.evo-ed.com</a:t>
            </a:r>
            <a:endParaRPr lang="en-US" sz="1200" b="1" baseline="0" dirty="0" smtClean="0"/>
          </a:p>
          <a:p>
            <a:pPr marL="0" indent="0">
              <a:buFontTx/>
              <a:buNone/>
            </a:pPr>
            <a:endParaRPr lang="en-US" b="0" baseline="0" dirty="0" smtClean="0"/>
          </a:p>
          <a:p>
            <a:pPr marL="0" indent="0">
              <a:buFontTx/>
              <a:buNone/>
            </a:pPr>
            <a:r>
              <a:rPr lang="en-US" b="0" baseline="0" dirty="0" smtClean="0"/>
              <a:t>A retinal </a:t>
            </a:r>
            <a:r>
              <a:rPr lang="en-US" b="0" baseline="0" dirty="0" err="1" smtClean="0"/>
              <a:t>chromophore</a:t>
            </a:r>
            <a:r>
              <a:rPr lang="en-US" b="0" baseline="0" dirty="0" smtClean="0"/>
              <a:t> opsin molecule is activated by a photon of light. This in turn stimulates the opsin protein that tells the cone cell to send a signal to the brain.</a:t>
            </a:r>
          </a:p>
        </p:txBody>
      </p:sp>
      <p:sp>
        <p:nvSpPr>
          <p:cNvPr id="4" name="Slide Number Placeholder 3"/>
          <p:cNvSpPr>
            <a:spLocks noGrp="1"/>
          </p:cNvSpPr>
          <p:nvPr>
            <p:ph type="sldNum" sz="quarter" idx="10"/>
          </p:nvPr>
        </p:nvSpPr>
        <p:spPr/>
        <p:txBody>
          <a:bodyPr/>
          <a:lstStyle/>
          <a:p>
            <a:fld id="{B183B682-E9D5-2441-8692-7881F336CDEF}" type="slidenum">
              <a:rPr lang="en-US" smtClean="0"/>
              <a:pPr/>
              <a:t>48</a:t>
            </a:fld>
            <a:endParaRPr lang="en-US"/>
          </a:p>
        </p:txBody>
      </p:sp>
    </p:spTree>
    <p:extLst>
      <p:ext uri="{BB962C8B-B14F-4D97-AF65-F5344CB8AC3E}">
        <p14:creationId xmlns:p14="http://schemas.microsoft.com/office/powerpoint/2010/main" val="42863791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retina has two types of cells: rod cells and cone cells. There are more rod cells than cone cells. Cone cells are responsible for color vision.</a:t>
            </a:r>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49</a:t>
            </a:fld>
            <a:endParaRPr lang="en-US"/>
          </a:p>
        </p:txBody>
      </p:sp>
    </p:spTree>
    <p:extLst>
      <p:ext uri="{BB962C8B-B14F-4D97-AF65-F5344CB8AC3E}">
        <p14:creationId xmlns:p14="http://schemas.microsoft.com/office/powerpoint/2010/main" val="32900231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three types of cone</a:t>
            </a:r>
            <a:r>
              <a:rPr lang="en-US" baseline="0" dirty="0" smtClean="0"/>
              <a:t> cells. More accurately, any given cone cell may be using only one of three types of </a:t>
            </a:r>
            <a:r>
              <a:rPr lang="en-US" baseline="0" dirty="0" err="1" smtClean="0"/>
              <a:t>transmembrane</a:t>
            </a:r>
            <a:r>
              <a:rPr lang="en-US" baseline="0" dirty="0" smtClean="0"/>
              <a:t> opsin proteins.</a:t>
            </a:r>
          </a:p>
          <a:p>
            <a:r>
              <a:rPr lang="en-US" baseline="0" dirty="0" smtClean="0"/>
              <a:t>On the left – photo of cone and rod cells.</a:t>
            </a:r>
          </a:p>
          <a:p>
            <a:r>
              <a:rPr lang="en-US" baseline="0" dirty="0" smtClean="0"/>
              <a:t>On the right – cartoon representation.</a:t>
            </a:r>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50</a:t>
            </a:fld>
            <a:endParaRPr lang="en-US"/>
          </a:p>
        </p:txBody>
      </p:sp>
    </p:spTree>
    <p:extLst>
      <p:ext uri="{BB962C8B-B14F-4D97-AF65-F5344CB8AC3E}">
        <p14:creationId xmlns:p14="http://schemas.microsoft.com/office/powerpoint/2010/main" val="31920679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8</a:t>
            </a:fld>
            <a:endParaRPr lang="en-US"/>
          </a:p>
        </p:txBody>
      </p:sp>
    </p:spTree>
    <p:extLst>
      <p:ext uri="{BB962C8B-B14F-4D97-AF65-F5344CB8AC3E}">
        <p14:creationId xmlns:p14="http://schemas.microsoft.com/office/powerpoint/2010/main" val="129016778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52</a:t>
            </a:fld>
            <a:endParaRPr lang="en-US"/>
          </a:p>
        </p:txBody>
      </p:sp>
    </p:spTree>
    <p:extLst>
      <p:ext uri="{BB962C8B-B14F-4D97-AF65-F5344CB8AC3E}">
        <p14:creationId xmlns:p14="http://schemas.microsoft.com/office/powerpoint/2010/main" val="17236086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solidFill>
                  <a:srgbClr val="FF0000"/>
                </a:solidFill>
              </a:rPr>
              <a:t>ATTENTION! ANIMATION SLIDE!</a:t>
            </a:r>
          </a:p>
          <a:p>
            <a:r>
              <a:rPr lang="en-US" b="0" dirty="0" smtClean="0">
                <a:solidFill>
                  <a:srgbClr val="FF0000"/>
                </a:solidFill>
              </a:rPr>
              <a:t>This slide contains an animation and is meant to be played</a:t>
            </a:r>
            <a:r>
              <a:rPr lang="en-US" b="0" baseline="0" dirty="0" smtClean="0">
                <a:solidFill>
                  <a:srgbClr val="FF0000"/>
                </a:solidFill>
              </a:rPr>
              <a:t> in slide show format.</a:t>
            </a:r>
          </a:p>
          <a:p>
            <a:r>
              <a:rPr lang="en-US" b="0" baseline="0" dirty="0" smtClean="0">
                <a:solidFill>
                  <a:srgbClr val="FF0000"/>
                </a:solidFill>
              </a:rPr>
              <a:t>The following four slides contain a non-animated version of this slide.</a:t>
            </a:r>
          </a:p>
          <a:p>
            <a:r>
              <a:rPr lang="en-US" b="0" baseline="0" dirty="0" smtClean="0">
                <a:solidFill>
                  <a:srgbClr val="FF0000"/>
                </a:solidFill>
              </a:rPr>
              <a:t>If you do not wish to show this slide, right click it in the slide layout (to the left) and select “Hide” in this slide and in the ones that follow would be specific to only ONE type of </a:t>
            </a:r>
            <a:r>
              <a:rPr lang="en-US" b="0" baseline="0" dirty="0" err="1" smtClean="0">
                <a:solidFill>
                  <a:srgbClr val="FF0000"/>
                </a:solidFill>
              </a:rPr>
              <a:t>opsin</a:t>
            </a:r>
            <a:r>
              <a:rPr lang="en-US" b="0" baseline="0" dirty="0" smtClean="0">
                <a:solidFill>
                  <a:srgbClr val="FF0000"/>
                </a:solidFill>
              </a:rPr>
              <a:t> molecule.</a:t>
            </a:r>
            <a:endParaRPr lang="en-US" b="1" dirty="0">
              <a:solidFill>
                <a:srgbClr val="FF0000"/>
              </a:solidFill>
            </a:endParaRPr>
          </a:p>
        </p:txBody>
      </p:sp>
      <p:sp>
        <p:nvSpPr>
          <p:cNvPr id="4" name="Slide Number Placeholder 3"/>
          <p:cNvSpPr>
            <a:spLocks noGrp="1"/>
          </p:cNvSpPr>
          <p:nvPr>
            <p:ph type="sldNum" sz="quarter" idx="10"/>
          </p:nvPr>
        </p:nvSpPr>
        <p:spPr/>
        <p:txBody>
          <a:bodyPr/>
          <a:lstStyle/>
          <a:p>
            <a:fld id="{B183B682-E9D5-2441-8692-7881F336CDEF}" type="slidenum">
              <a:rPr lang="en-US" smtClean="0"/>
              <a:pPr/>
              <a:t>53</a:t>
            </a:fld>
            <a:endParaRPr lang="en-US"/>
          </a:p>
        </p:txBody>
      </p:sp>
    </p:spTree>
    <p:extLst>
      <p:ext uri="{BB962C8B-B14F-4D97-AF65-F5344CB8AC3E}">
        <p14:creationId xmlns:p14="http://schemas.microsoft.com/office/powerpoint/2010/main" val="18861501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dirty="0" err="1" smtClean="0"/>
              <a:t>i</a:t>
            </a:r>
            <a:r>
              <a:rPr lang="en-US" dirty="0" smtClean="0"/>
              <a:t>) Non-animated</a:t>
            </a:r>
            <a:r>
              <a:rPr lang="en-US" baseline="0" dirty="0" smtClean="0"/>
              <a:t> version of slide </a:t>
            </a:r>
            <a:r>
              <a:rPr lang="en-US" baseline="0" dirty="0" err="1" smtClean="0"/>
              <a:t>opsin</a:t>
            </a:r>
            <a:r>
              <a:rPr lang="en-US" baseline="0" dirty="0" smtClean="0"/>
              <a:t>-</a:t>
            </a:r>
            <a:r>
              <a:rPr lang="en-US" baseline="0" dirty="0" err="1" smtClean="0"/>
              <a:t>chromophore</a:t>
            </a:r>
            <a:r>
              <a:rPr lang="en-US" baseline="0" dirty="0" smtClean="0"/>
              <a:t>-brain slide</a:t>
            </a:r>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54</a:t>
            </a:fld>
            <a:endParaRPr lang="en-US"/>
          </a:p>
        </p:txBody>
      </p:sp>
    </p:spTree>
    <p:extLst>
      <p:ext uri="{BB962C8B-B14F-4D97-AF65-F5344CB8AC3E}">
        <p14:creationId xmlns:p14="http://schemas.microsoft.com/office/powerpoint/2010/main" val="21400013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(ii) Non-animated</a:t>
            </a:r>
            <a:r>
              <a:rPr lang="en-US" baseline="0" dirty="0" smtClean="0"/>
              <a:t> version of slide </a:t>
            </a:r>
            <a:r>
              <a:rPr lang="en-US" baseline="0" dirty="0" err="1" smtClean="0"/>
              <a:t>opsin</a:t>
            </a:r>
            <a:r>
              <a:rPr lang="en-US" baseline="0" dirty="0" smtClean="0"/>
              <a:t>-</a:t>
            </a:r>
            <a:r>
              <a:rPr lang="en-US" baseline="0" dirty="0" err="1" smtClean="0"/>
              <a:t>chromophore</a:t>
            </a:r>
            <a:r>
              <a:rPr lang="en-US" baseline="0" dirty="0" smtClean="0"/>
              <a:t>-brain slide</a:t>
            </a:r>
            <a:endParaRPr lang="en-US" dirty="0" smtClean="0"/>
          </a:p>
          <a:p>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55</a:t>
            </a:fld>
            <a:endParaRPr lang="en-US"/>
          </a:p>
        </p:txBody>
      </p:sp>
    </p:spTree>
    <p:extLst>
      <p:ext uri="{BB962C8B-B14F-4D97-AF65-F5344CB8AC3E}">
        <p14:creationId xmlns:p14="http://schemas.microsoft.com/office/powerpoint/2010/main" val="387015064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(iii) Non-animated</a:t>
            </a:r>
            <a:r>
              <a:rPr lang="en-US" baseline="0" dirty="0" smtClean="0"/>
              <a:t> version of slide </a:t>
            </a:r>
            <a:r>
              <a:rPr lang="en-US" baseline="0" dirty="0" err="1" smtClean="0"/>
              <a:t>opsin</a:t>
            </a:r>
            <a:r>
              <a:rPr lang="en-US" baseline="0" dirty="0" smtClean="0"/>
              <a:t>-</a:t>
            </a:r>
            <a:r>
              <a:rPr lang="en-US" baseline="0" dirty="0" err="1" smtClean="0"/>
              <a:t>chromophore</a:t>
            </a:r>
            <a:r>
              <a:rPr lang="en-US" baseline="0" dirty="0" smtClean="0"/>
              <a:t>-brain slide</a:t>
            </a:r>
            <a:endParaRPr lang="en-US" dirty="0" smtClean="0"/>
          </a:p>
          <a:p>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56</a:t>
            </a:fld>
            <a:endParaRPr lang="en-US"/>
          </a:p>
        </p:txBody>
      </p:sp>
    </p:spTree>
    <p:extLst>
      <p:ext uri="{BB962C8B-B14F-4D97-AF65-F5344CB8AC3E}">
        <p14:creationId xmlns:p14="http://schemas.microsoft.com/office/powerpoint/2010/main" val="343888884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(iv) Non-animated</a:t>
            </a:r>
            <a:r>
              <a:rPr lang="en-US" baseline="0" dirty="0" smtClean="0"/>
              <a:t> version of slide </a:t>
            </a:r>
            <a:r>
              <a:rPr lang="en-US" baseline="0" dirty="0" err="1" smtClean="0"/>
              <a:t>opsin</a:t>
            </a:r>
            <a:r>
              <a:rPr lang="en-US" baseline="0" dirty="0" smtClean="0"/>
              <a:t>-</a:t>
            </a:r>
            <a:r>
              <a:rPr lang="en-US" baseline="0" dirty="0" err="1" smtClean="0"/>
              <a:t>chromophore</a:t>
            </a:r>
            <a:r>
              <a:rPr lang="en-US" baseline="0" dirty="0" smtClean="0"/>
              <a:t>-brain slide</a:t>
            </a:r>
            <a:endParaRPr lang="en-US" dirty="0" smtClean="0"/>
          </a:p>
          <a:p>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57</a:t>
            </a:fld>
            <a:endParaRPr lang="en-US"/>
          </a:p>
        </p:txBody>
      </p:sp>
    </p:spTree>
    <p:extLst>
      <p:ext uri="{BB962C8B-B14F-4D97-AF65-F5344CB8AC3E}">
        <p14:creationId xmlns:p14="http://schemas.microsoft.com/office/powerpoint/2010/main" val="7973658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58</a:t>
            </a:fld>
            <a:endParaRPr lang="en-US"/>
          </a:p>
        </p:txBody>
      </p:sp>
    </p:spTree>
    <p:extLst>
      <p:ext uri="{BB962C8B-B14F-4D97-AF65-F5344CB8AC3E}">
        <p14:creationId xmlns:p14="http://schemas.microsoft.com/office/powerpoint/2010/main" val="109473301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Tx/>
              <a:buChar char="-"/>
              <a:tabLst/>
              <a:defRPr/>
            </a:pPr>
            <a:r>
              <a:rPr lang="en-US" dirty="0" smtClean="0"/>
              <a:t>When cone cells with the MWS</a:t>
            </a:r>
            <a:r>
              <a:rPr lang="en-US" baseline="0" dirty="0" smtClean="0"/>
              <a:t> opsin protein are stimulated, green color is perceived by the brain.</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US" dirty="0" smtClean="0"/>
              <a:t>When cone cells with the LWS </a:t>
            </a:r>
            <a:r>
              <a:rPr lang="en-US" baseline="0" dirty="0" smtClean="0"/>
              <a:t>opsin protein are stimulated, red color is perceived by the brain.</a:t>
            </a:r>
            <a:endParaRPr lang="en-US" dirty="0" smtClean="0"/>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US" dirty="0" smtClean="0"/>
              <a:t>When cone cells with the SWS </a:t>
            </a:r>
            <a:r>
              <a:rPr lang="en-US" baseline="0" dirty="0" smtClean="0"/>
              <a:t>opsin protein are stimulated, blue color is perceived by the brain.</a:t>
            </a:r>
            <a:endParaRPr lang="en-US" dirty="0" smtClean="0"/>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US" dirty="0" smtClean="0"/>
              <a:t>When cone cells with the MWS</a:t>
            </a:r>
            <a:r>
              <a:rPr lang="en-US" baseline="0" dirty="0" smtClean="0"/>
              <a:t> opsin protein are stimulated AND cone cells with the LWS opsin are stimulated, yellow color is perceived by the brain.</a:t>
            </a:r>
            <a:endParaRPr lang="en-US" dirty="0" smtClean="0"/>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US" dirty="0" smtClean="0"/>
              <a:t>When cone cells with the MWS</a:t>
            </a:r>
            <a:r>
              <a:rPr lang="en-US" baseline="0" dirty="0" smtClean="0"/>
              <a:t> opsin protein are stimulated AND cone cells with the SWS opsin are stimulated, violet color is perceived by the brain.</a:t>
            </a:r>
            <a:endParaRPr lang="en-US" dirty="0" smtClean="0"/>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US" dirty="0" smtClean="0"/>
              <a:t>When cone cells with the SWS </a:t>
            </a:r>
            <a:r>
              <a:rPr lang="en-US" baseline="0" dirty="0" smtClean="0"/>
              <a:t>opsin protein are stimulated AND cone cells with the LWS opsin are stimulated, cyan color is perceived by the brain.</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US" baseline="0" dirty="0" smtClean="0"/>
              <a:t>When all cone cells are stimulated in equal proportions, white light is perceived by the brain.</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US" baseline="0" dirty="0" smtClean="0"/>
              <a:t>We perceive different shades of light when our different types of cone cells are stimulated in different proportions.</a:t>
            </a:r>
            <a:endParaRPr lang="en-US" dirty="0" smtClean="0"/>
          </a:p>
        </p:txBody>
      </p:sp>
      <p:sp>
        <p:nvSpPr>
          <p:cNvPr id="4" name="Slide Number Placeholder 3"/>
          <p:cNvSpPr>
            <a:spLocks noGrp="1"/>
          </p:cNvSpPr>
          <p:nvPr>
            <p:ph type="sldNum" sz="quarter" idx="10"/>
          </p:nvPr>
        </p:nvSpPr>
        <p:spPr/>
        <p:txBody>
          <a:bodyPr/>
          <a:lstStyle/>
          <a:p>
            <a:fld id="{B183B682-E9D5-2441-8692-7881F336CDEF}" type="slidenum">
              <a:rPr lang="en-US" smtClean="0"/>
              <a:pPr/>
              <a:t>59</a:t>
            </a:fld>
            <a:endParaRPr lang="en-US"/>
          </a:p>
        </p:txBody>
      </p:sp>
    </p:spTree>
    <p:extLst>
      <p:ext uri="{BB962C8B-B14F-4D97-AF65-F5344CB8AC3E}">
        <p14:creationId xmlns:p14="http://schemas.microsoft.com/office/powerpoint/2010/main" val="11205693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60</a:t>
            </a:fld>
            <a:endParaRPr lang="en-US"/>
          </a:p>
        </p:txBody>
      </p:sp>
    </p:spTree>
    <p:extLst>
      <p:ext uri="{BB962C8B-B14F-4D97-AF65-F5344CB8AC3E}">
        <p14:creationId xmlns:p14="http://schemas.microsoft.com/office/powerpoint/2010/main" val="291679392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baseline="0" dirty="0" smtClean="0"/>
          </a:p>
        </p:txBody>
      </p:sp>
      <p:sp>
        <p:nvSpPr>
          <p:cNvPr id="4" name="Slide Number Placeholder 3"/>
          <p:cNvSpPr>
            <a:spLocks noGrp="1"/>
          </p:cNvSpPr>
          <p:nvPr>
            <p:ph type="sldNum" sz="quarter" idx="10"/>
          </p:nvPr>
        </p:nvSpPr>
        <p:spPr/>
        <p:txBody>
          <a:bodyPr/>
          <a:lstStyle/>
          <a:p>
            <a:fld id="{B183B682-E9D5-2441-8692-7881F336CDEF}" type="slidenum">
              <a:rPr lang="en-US" smtClean="0"/>
              <a:pPr/>
              <a:t>61</a:t>
            </a:fld>
            <a:endParaRPr lang="en-US"/>
          </a:p>
        </p:txBody>
      </p:sp>
    </p:spTree>
    <p:extLst>
      <p:ext uri="{BB962C8B-B14F-4D97-AF65-F5344CB8AC3E}">
        <p14:creationId xmlns:p14="http://schemas.microsoft.com/office/powerpoint/2010/main" val="9333918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9</a:t>
            </a:fld>
            <a:endParaRPr lang="en-US"/>
          </a:p>
        </p:txBody>
      </p:sp>
    </p:spTree>
    <p:extLst>
      <p:ext uri="{BB962C8B-B14F-4D97-AF65-F5344CB8AC3E}">
        <p14:creationId xmlns:p14="http://schemas.microsoft.com/office/powerpoint/2010/main" val="332823906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62</a:t>
            </a:fld>
            <a:endParaRPr lang="en-US"/>
          </a:p>
        </p:txBody>
      </p:sp>
    </p:spTree>
    <p:extLst>
      <p:ext uri="{BB962C8B-B14F-4D97-AF65-F5344CB8AC3E}">
        <p14:creationId xmlns:p14="http://schemas.microsoft.com/office/powerpoint/2010/main" val="381765671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smtClean="0"/>
              <a:t>**</a:t>
            </a:r>
            <a:r>
              <a:rPr lang="en-US" b="1" baseline="0" dirty="0" smtClean="0"/>
              <a:t> Notes for this section:</a:t>
            </a:r>
            <a:endParaRPr lang="en-US" b="0" baseline="0" dirty="0" smtClean="0"/>
          </a:p>
          <a:p>
            <a:r>
              <a:rPr lang="en-US" sz="1200" b="0" baseline="0" dirty="0" smtClean="0"/>
              <a:t>The following slides are included as an overview of the genetics of the Monkey </a:t>
            </a:r>
            <a:r>
              <a:rPr lang="en-US" sz="1200" b="0" baseline="0" dirty="0" err="1" smtClean="0"/>
              <a:t>Opsins</a:t>
            </a:r>
            <a:r>
              <a:rPr lang="en-US" sz="1200" b="0" baseline="0" dirty="0" smtClean="0"/>
              <a:t> case.</a:t>
            </a:r>
          </a:p>
          <a:p>
            <a:pPr marL="0" indent="0">
              <a:buFontTx/>
              <a:buNone/>
            </a:pPr>
            <a:r>
              <a:rPr lang="en-US" b="0" baseline="0" dirty="0" smtClean="0"/>
              <a:t>Trichromatic vision arises from gene duplication and gene mutation of the MWS opsin protein, resulting in the creation of the LWS opsin protein.</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baseline="0" dirty="0" smtClean="0"/>
              <a:t>For more information visit: </a:t>
            </a:r>
            <a:r>
              <a:rPr lang="en-US" sz="1200" b="1" baseline="0" dirty="0" smtClean="0"/>
              <a:t>http://</a:t>
            </a:r>
            <a:r>
              <a:rPr lang="en-US" sz="1200" b="1" baseline="0" dirty="0" err="1" smtClean="0"/>
              <a:t>www.evo-ed.com</a:t>
            </a:r>
            <a:endParaRPr lang="en-US" sz="1200" b="1" baseline="0" dirty="0" smtClean="0"/>
          </a:p>
          <a:p>
            <a:pPr marL="0" indent="0">
              <a:buFontTx/>
              <a:buNone/>
            </a:pPr>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64</a:t>
            </a:fld>
            <a:endParaRPr lang="en-US"/>
          </a:p>
        </p:txBody>
      </p:sp>
    </p:spTree>
    <p:extLst>
      <p:ext uri="{BB962C8B-B14F-4D97-AF65-F5344CB8AC3E}">
        <p14:creationId xmlns:p14="http://schemas.microsoft.com/office/powerpoint/2010/main" val="171440796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65</a:t>
            </a:fld>
            <a:endParaRPr lang="en-US"/>
          </a:p>
        </p:txBody>
      </p:sp>
    </p:spTree>
    <p:extLst>
      <p:ext uri="{BB962C8B-B14F-4D97-AF65-F5344CB8AC3E}">
        <p14:creationId xmlns:p14="http://schemas.microsoft.com/office/powerpoint/2010/main" val="63324289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OPTIONAL ACTIVITY! See activity notes.</a:t>
            </a:r>
          </a:p>
        </p:txBody>
      </p:sp>
      <p:sp>
        <p:nvSpPr>
          <p:cNvPr id="4" name="Slide Number Placeholder 3"/>
          <p:cNvSpPr>
            <a:spLocks noGrp="1"/>
          </p:cNvSpPr>
          <p:nvPr>
            <p:ph type="sldNum" sz="quarter" idx="10"/>
          </p:nvPr>
        </p:nvSpPr>
        <p:spPr/>
        <p:txBody>
          <a:bodyPr/>
          <a:lstStyle/>
          <a:p>
            <a:fld id="{B183B682-E9D5-2441-8692-7881F336CDEF}" type="slidenum">
              <a:rPr lang="en-US" smtClean="0"/>
              <a:pPr/>
              <a:t>66</a:t>
            </a:fld>
            <a:endParaRPr lang="en-US"/>
          </a:p>
        </p:txBody>
      </p:sp>
    </p:spTree>
    <p:extLst>
      <p:ext uri="{BB962C8B-B14F-4D97-AF65-F5344CB8AC3E}">
        <p14:creationId xmlns:p14="http://schemas.microsoft.com/office/powerpoint/2010/main" val="127588070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67</a:t>
            </a:fld>
            <a:endParaRPr lang="en-US"/>
          </a:p>
        </p:txBody>
      </p:sp>
    </p:spTree>
    <p:extLst>
      <p:ext uri="{BB962C8B-B14F-4D97-AF65-F5344CB8AC3E}">
        <p14:creationId xmlns:p14="http://schemas.microsoft.com/office/powerpoint/2010/main" val="334984070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68</a:t>
            </a:fld>
            <a:endParaRPr lang="en-US"/>
          </a:p>
        </p:txBody>
      </p:sp>
    </p:spTree>
    <p:extLst>
      <p:ext uri="{BB962C8B-B14F-4D97-AF65-F5344CB8AC3E}">
        <p14:creationId xmlns:p14="http://schemas.microsoft.com/office/powerpoint/2010/main" val="334984070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Gene</a:t>
            </a:r>
            <a:r>
              <a:rPr lang="en-US" baseline="0" dirty="0" smtClean="0"/>
              <a:t> duplication happens during meiosis in prophase I where </a:t>
            </a:r>
            <a:r>
              <a:rPr lang="en-US" b="1" baseline="0" dirty="0" smtClean="0"/>
              <a:t>unequal crossing over</a:t>
            </a:r>
            <a:r>
              <a:rPr lang="en-US" b="0" baseline="0" dirty="0" smtClean="0"/>
              <a:t> can occur.</a:t>
            </a:r>
          </a:p>
        </p:txBody>
      </p:sp>
      <p:sp>
        <p:nvSpPr>
          <p:cNvPr id="4" name="Slide Number Placeholder 3"/>
          <p:cNvSpPr>
            <a:spLocks noGrp="1"/>
          </p:cNvSpPr>
          <p:nvPr>
            <p:ph type="sldNum" sz="quarter" idx="10"/>
          </p:nvPr>
        </p:nvSpPr>
        <p:spPr/>
        <p:txBody>
          <a:bodyPr/>
          <a:lstStyle/>
          <a:p>
            <a:fld id="{B183B682-E9D5-2441-8692-7881F336CDEF}" type="slidenum">
              <a:rPr lang="en-US" smtClean="0"/>
              <a:pPr/>
              <a:t>69</a:t>
            </a:fld>
            <a:endParaRPr lang="en-US"/>
          </a:p>
        </p:txBody>
      </p:sp>
    </p:spTree>
    <p:extLst>
      <p:ext uri="{BB962C8B-B14F-4D97-AF65-F5344CB8AC3E}">
        <p14:creationId xmlns:p14="http://schemas.microsoft.com/office/powerpoint/2010/main" val="172041687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Unequal crossing over. </a:t>
            </a:r>
          </a:p>
          <a:p>
            <a:r>
              <a:rPr lang="en-US" dirty="0" smtClean="0"/>
              <a:t>For more information see: http://http://</a:t>
            </a:r>
            <a:r>
              <a:rPr lang="en-US" dirty="0" err="1" smtClean="0"/>
              <a:t>en.wikipedia.org</a:t>
            </a:r>
            <a:r>
              <a:rPr lang="en-US" dirty="0" smtClean="0"/>
              <a:t>/wiki/</a:t>
            </a:r>
            <a:r>
              <a:rPr lang="en-US" dirty="0" err="1" smtClean="0"/>
              <a:t>Unequal_crossing_over</a:t>
            </a:r>
            <a:endParaRPr lang="en-US" dirty="0" smtClean="0"/>
          </a:p>
        </p:txBody>
      </p:sp>
      <p:sp>
        <p:nvSpPr>
          <p:cNvPr id="4" name="Slide Number Placeholder 3"/>
          <p:cNvSpPr>
            <a:spLocks noGrp="1"/>
          </p:cNvSpPr>
          <p:nvPr>
            <p:ph type="sldNum" sz="quarter" idx="10"/>
          </p:nvPr>
        </p:nvSpPr>
        <p:spPr/>
        <p:txBody>
          <a:bodyPr/>
          <a:lstStyle/>
          <a:p>
            <a:fld id="{B183B682-E9D5-2441-8692-7881F336CDEF}" type="slidenum">
              <a:rPr lang="en-US" smtClean="0"/>
              <a:pPr/>
              <a:t>70</a:t>
            </a:fld>
            <a:endParaRPr lang="en-US"/>
          </a:p>
        </p:txBody>
      </p:sp>
    </p:spTree>
    <p:extLst>
      <p:ext uri="{BB962C8B-B14F-4D97-AF65-F5344CB8AC3E}">
        <p14:creationId xmlns:p14="http://schemas.microsoft.com/office/powerpoint/2010/main" val="373349414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71</a:t>
            </a:fld>
            <a:endParaRPr lang="en-US"/>
          </a:p>
        </p:txBody>
      </p:sp>
    </p:spTree>
    <p:extLst>
      <p:ext uri="{BB962C8B-B14F-4D97-AF65-F5344CB8AC3E}">
        <p14:creationId xmlns:p14="http://schemas.microsoft.com/office/powerpoint/2010/main" val="334984070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72</a:t>
            </a:fld>
            <a:endParaRPr lang="en-US"/>
          </a:p>
        </p:txBody>
      </p:sp>
    </p:spTree>
    <p:extLst>
      <p:ext uri="{BB962C8B-B14F-4D97-AF65-F5344CB8AC3E}">
        <p14:creationId xmlns:p14="http://schemas.microsoft.com/office/powerpoint/2010/main" val="33498407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12</a:t>
            </a:fld>
            <a:endParaRPr lang="en-US"/>
          </a:p>
        </p:txBody>
      </p:sp>
    </p:spTree>
    <p:extLst>
      <p:ext uri="{BB962C8B-B14F-4D97-AF65-F5344CB8AC3E}">
        <p14:creationId xmlns:p14="http://schemas.microsoft.com/office/powerpoint/2010/main" val="150826773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slide may be useful in an ecology/organismal course where a brief refresher of DNA and nucleotides may be helpful.</a:t>
            </a:r>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73</a:t>
            </a:fld>
            <a:endParaRPr lang="en-US"/>
          </a:p>
        </p:txBody>
      </p:sp>
    </p:spTree>
    <p:extLst>
      <p:ext uri="{BB962C8B-B14F-4D97-AF65-F5344CB8AC3E}">
        <p14:creationId xmlns:p14="http://schemas.microsoft.com/office/powerpoint/2010/main" val="28465867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This</a:t>
            </a:r>
            <a:r>
              <a:rPr lang="en-US" baseline="0" dirty="0" smtClean="0"/>
              <a:t> slide may be useful in an ecology/organismal course where a brief refresher of DNA and nucleotides may be helpful.</a:t>
            </a:r>
            <a:endParaRPr lang="en-US" dirty="0" smtClean="0"/>
          </a:p>
        </p:txBody>
      </p:sp>
      <p:sp>
        <p:nvSpPr>
          <p:cNvPr id="4" name="Slide Number Placeholder 3"/>
          <p:cNvSpPr>
            <a:spLocks noGrp="1"/>
          </p:cNvSpPr>
          <p:nvPr>
            <p:ph type="sldNum" sz="quarter" idx="10"/>
          </p:nvPr>
        </p:nvSpPr>
        <p:spPr/>
        <p:txBody>
          <a:bodyPr/>
          <a:lstStyle/>
          <a:p>
            <a:fld id="{B183B682-E9D5-2441-8692-7881F336CDEF}" type="slidenum">
              <a:rPr lang="en-US" smtClean="0"/>
              <a:pPr/>
              <a:t>74</a:t>
            </a:fld>
            <a:endParaRPr lang="en-US"/>
          </a:p>
        </p:txBody>
      </p:sp>
    </p:spTree>
    <p:extLst>
      <p:ext uri="{BB962C8B-B14F-4D97-AF65-F5344CB8AC3E}">
        <p14:creationId xmlns:p14="http://schemas.microsoft.com/office/powerpoint/2010/main" val="326510443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slide may be useful in an ecology/organismal course where a brief refresher of DNA and nucleotides may be helpful.</a:t>
            </a:r>
          </a:p>
          <a:p>
            <a:r>
              <a:rPr lang="en-US" baseline="0" dirty="0" smtClean="0"/>
              <a:t>When we write out the DNA sequence of a gene, we just write out the sequence of the coding strand since nucleotides are complimentary.</a:t>
            </a:r>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75</a:t>
            </a:fld>
            <a:endParaRPr lang="en-US"/>
          </a:p>
        </p:txBody>
      </p:sp>
    </p:spTree>
    <p:extLst>
      <p:ext uri="{BB962C8B-B14F-4D97-AF65-F5344CB8AC3E}">
        <p14:creationId xmlns:p14="http://schemas.microsoft.com/office/powerpoint/2010/main" val="19121990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stretch of the DNA strand would be written out as a series of letters,</a:t>
            </a:r>
            <a:r>
              <a:rPr lang="en-US" baseline="0" dirty="0" smtClean="0"/>
              <a:t> as shown.</a:t>
            </a:r>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76</a:t>
            </a:fld>
            <a:endParaRPr lang="en-US"/>
          </a:p>
        </p:txBody>
      </p:sp>
    </p:spTree>
    <p:extLst>
      <p:ext uri="{BB962C8B-B14F-4D97-AF65-F5344CB8AC3E}">
        <p14:creationId xmlns:p14="http://schemas.microsoft.com/office/powerpoint/2010/main" val="59982691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77</a:t>
            </a:fld>
            <a:endParaRPr lang="en-US"/>
          </a:p>
        </p:txBody>
      </p:sp>
    </p:spTree>
    <p:extLst>
      <p:ext uri="{BB962C8B-B14F-4D97-AF65-F5344CB8AC3E}">
        <p14:creationId xmlns:p14="http://schemas.microsoft.com/office/powerpoint/2010/main" val="412697168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the amino</a:t>
            </a:r>
            <a:r>
              <a:rPr lang="en-US" baseline="0" dirty="0" smtClean="0"/>
              <a:t> acid sequence of the MWS and LWS opsin genes. These sequences were taken from http://</a:t>
            </a:r>
            <a:r>
              <a:rPr lang="en-US" baseline="0" dirty="0" err="1" smtClean="0"/>
              <a:t>www.ncbi.nlm.nih.gov</a:t>
            </a:r>
            <a:r>
              <a:rPr lang="en-US" baseline="0" dirty="0" smtClean="0"/>
              <a:t>/</a:t>
            </a:r>
            <a:r>
              <a:rPr lang="en-US" baseline="0" dirty="0" err="1" smtClean="0"/>
              <a:t>genbank</a:t>
            </a:r>
            <a:r>
              <a:rPr lang="en-US" baseline="0" dirty="0" smtClean="0"/>
              <a:t>.</a:t>
            </a:r>
          </a:p>
          <a:p>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78</a:t>
            </a:fld>
            <a:endParaRPr lang="en-US"/>
          </a:p>
        </p:txBody>
      </p:sp>
    </p:spTree>
    <p:extLst>
      <p:ext uri="{BB962C8B-B14F-4D97-AF65-F5344CB8AC3E}">
        <p14:creationId xmlns:p14="http://schemas.microsoft.com/office/powerpoint/2010/main" val="412697168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Difference are shown in bold letters.</a:t>
            </a:r>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79</a:t>
            </a:fld>
            <a:endParaRPr lang="en-US"/>
          </a:p>
        </p:txBody>
      </p:sp>
    </p:spTree>
    <p:extLst>
      <p:ext uri="{BB962C8B-B14F-4D97-AF65-F5344CB8AC3E}">
        <p14:creationId xmlns:p14="http://schemas.microsoft.com/office/powerpoint/2010/main" val="15662930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Different</a:t>
            </a:r>
            <a:r>
              <a:rPr lang="en-US" baseline="0" dirty="0" smtClean="0"/>
              <a:t> amino acids positions 277 and 285 within the protein changes the function of the protein so that it is maximally stimulated as a higher wavelength of light.</a:t>
            </a:r>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80</a:t>
            </a:fld>
            <a:endParaRPr lang="en-US"/>
          </a:p>
        </p:txBody>
      </p:sp>
    </p:spTree>
    <p:extLst>
      <p:ext uri="{BB962C8B-B14F-4D97-AF65-F5344CB8AC3E}">
        <p14:creationId xmlns:p14="http://schemas.microsoft.com/office/powerpoint/2010/main" val="407193475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Different</a:t>
            </a:r>
            <a:r>
              <a:rPr lang="en-US" baseline="0" dirty="0" smtClean="0"/>
              <a:t> amino acids at position 180 changes the function of the protein so that it is maximally stimulated as a higher wavelength of light.</a:t>
            </a:r>
            <a:endParaRPr lang="en-US" dirty="0" smtClean="0"/>
          </a:p>
        </p:txBody>
      </p:sp>
      <p:sp>
        <p:nvSpPr>
          <p:cNvPr id="4" name="Slide Number Placeholder 3"/>
          <p:cNvSpPr>
            <a:spLocks noGrp="1"/>
          </p:cNvSpPr>
          <p:nvPr>
            <p:ph type="sldNum" sz="quarter" idx="10"/>
          </p:nvPr>
        </p:nvSpPr>
        <p:spPr/>
        <p:txBody>
          <a:bodyPr/>
          <a:lstStyle/>
          <a:p>
            <a:fld id="{B183B682-E9D5-2441-8692-7881F336CDEF}" type="slidenum">
              <a:rPr lang="en-US" smtClean="0"/>
              <a:pPr/>
              <a:t>82</a:t>
            </a:fld>
            <a:endParaRPr lang="en-US"/>
          </a:p>
        </p:txBody>
      </p:sp>
    </p:spTree>
    <p:extLst>
      <p:ext uri="{BB962C8B-B14F-4D97-AF65-F5344CB8AC3E}">
        <p14:creationId xmlns:p14="http://schemas.microsoft.com/office/powerpoint/2010/main" val="157368806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more</a:t>
            </a:r>
            <a:r>
              <a:rPr lang="en-US" baseline="0" dirty="0" smtClean="0"/>
              <a:t> on spectral tuning, see: </a:t>
            </a:r>
            <a:r>
              <a:rPr lang="en-US" b="1" baseline="0" dirty="0" smtClean="0"/>
              <a:t>http://</a:t>
            </a:r>
            <a:r>
              <a:rPr lang="en-US" b="1" i="0" dirty="0" err="1" smtClean="0"/>
              <a:t>psy.ucsd.edu</a:t>
            </a:r>
            <a:r>
              <a:rPr lang="en-US" b="1" i="0" dirty="0" smtClean="0"/>
              <a:t>/~</a:t>
            </a:r>
            <a:r>
              <a:rPr lang="en-US" b="1" i="0" dirty="0" err="1" smtClean="0"/>
              <a:t>dmacleod</a:t>
            </a:r>
            <a:r>
              <a:rPr lang="en-US" b="1" i="0" dirty="0" smtClean="0"/>
              <a:t>/221/color%20papers/</a:t>
            </a:r>
            <a:r>
              <a:rPr lang="en-US" b="1" i="0" dirty="0" err="1" smtClean="0"/>
              <a:t>Neitzreview.pdf</a:t>
            </a:r>
            <a:endParaRPr lang="en-US" b="1" i="0"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85</a:t>
            </a:fld>
            <a:endParaRPr lang="en-US"/>
          </a:p>
        </p:txBody>
      </p:sp>
    </p:spTree>
    <p:extLst>
      <p:ext uri="{BB962C8B-B14F-4D97-AF65-F5344CB8AC3E}">
        <p14:creationId xmlns:p14="http://schemas.microsoft.com/office/powerpoint/2010/main" val="18828044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13</a:t>
            </a:fld>
            <a:endParaRPr lang="en-US"/>
          </a:p>
        </p:txBody>
      </p:sp>
    </p:spTree>
    <p:extLst>
      <p:ext uri="{BB962C8B-B14F-4D97-AF65-F5344CB8AC3E}">
        <p14:creationId xmlns:p14="http://schemas.microsoft.com/office/powerpoint/2010/main" val="10587111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looks</a:t>
            </a:r>
            <a:r>
              <a:rPr lang="en-US" baseline="0" dirty="0" smtClean="0"/>
              <a:t> at the code of the opsin GENES whereas the previous slides examined the respective protein compositions.</a:t>
            </a:r>
            <a:endParaRPr lang="en-US" dirty="0" smtClean="0"/>
          </a:p>
          <a:p>
            <a:endParaRPr lang="en-US" dirty="0" smtClean="0"/>
          </a:p>
          <a:p>
            <a:r>
              <a:rPr lang="en-US" dirty="0" smtClean="0"/>
              <a:t>Taking a</a:t>
            </a:r>
            <a:r>
              <a:rPr lang="en-US" baseline="0" dirty="0" smtClean="0"/>
              <a:t> closer look at the three nucleotide mutations that resulted in changes in amino acids at positions 180, 277 and 285 that lead to a +31nm change in spectral sensitivity.</a:t>
            </a:r>
            <a:endParaRPr lang="en-US" dirty="0" smtClean="0"/>
          </a:p>
          <a:p>
            <a:endParaRPr lang="en-US" dirty="0" smtClean="0"/>
          </a:p>
          <a:p>
            <a:r>
              <a:rPr lang="en-US" dirty="0" smtClean="0"/>
              <a:t>This is the amino</a:t>
            </a:r>
            <a:r>
              <a:rPr lang="en-US" baseline="0" dirty="0" smtClean="0"/>
              <a:t> acid sequence of the MWS and LWS opsin genes. These sequences were taken from http://</a:t>
            </a:r>
            <a:r>
              <a:rPr lang="en-US" baseline="0" dirty="0" err="1" smtClean="0"/>
              <a:t>www.ncbi.nlm.nih.gov</a:t>
            </a:r>
            <a:r>
              <a:rPr lang="en-US" baseline="0" dirty="0" smtClean="0"/>
              <a:t>/</a:t>
            </a:r>
            <a:r>
              <a:rPr lang="en-US" baseline="0" dirty="0" err="1" smtClean="0"/>
              <a:t>genbank</a:t>
            </a:r>
            <a:r>
              <a:rPr lang="en-US" baseline="0" dirty="0" smtClean="0"/>
              <a:t>.</a:t>
            </a:r>
          </a:p>
          <a:p>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87</a:t>
            </a:fld>
            <a:endParaRPr lang="en-US"/>
          </a:p>
        </p:txBody>
      </p:sp>
    </p:spTree>
    <p:extLst>
      <p:ext uri="{BB962C8B-B14F-4D97-AF65-F5344CB8AC3E}">
        <p14:creationId xmlns:p14="http://schemas.microsoft.com/office/powerpoint/2010/main" val="412697168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the amino</a:t>
            </a:r>
            <a:r>
              <a:rPr lang="en-US" baseline="0" dirty="0" smtClean="0"/>
              <a:t> acid sequence of the MWS and LWS opsin genes. These sequences were taken from http://</a:t>
            </a:r>
            <a:r>
              <a:rPr lang="en-US" baseline="0" dirty="0" err="1" smtClean="0"/>
              <a:t>www.ncbi.nlm.nih.gov</a:t>
            </a:r>
            <a:r>
              <a:rPr lang="en-US" baseline="0" dirty="0" smtClean="0"/>
              <a:t>/</a:t>
            </a:r>
            <a:r>
              <a:rPr lang="en-US" baseline="0" dirty="0" err="1" smtClean="0"/>
              <a:t>genbank</a:t>
            </a:r>
            <a:r>
              <a:rPr lang="en-US" baseline="0" dirty="0" smtClean="0"/>
              <a:t>.</a:t>
            </a:r>
          </a:p>
          <a:p>
            <a:r>
              <a:rPr lang="en-US" dirty="0" smtClean="0"/>
              <a:t>There are three key amino acid substitutions that are highlighted in RED.</a:t>
            </a:r>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88</a:t>
            </a:fld>
            <a:endParaRPr lang="en-US"/>
          </a:p>
        </p:txBody>
      </p:sp>
    </p:spTree>
    <p:extLst>
      <p:ext uri="{BB962C8B-B14F-4D97-AF65-F5344CB8AC3E}">
        <p14:creationId xmlns:p14="http://schemas.microsoft.com/office/powerpoint/2010/main" val="412697168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89</a:t>
            </a:fld>
            <a:endParaRPr lang="en-US"/>
          </a:p>
        </p:txBody>
      </p:sp>
    </p:spTree>
    <p:extLst>
      <p:ext uri="{BB962C8B-B14F-4D97-AF65-F5344CB8AC3E}">
        <p14:creationId xmlns:p14="http://schemas.microsoft.com/office/powerpoint/2010/main" val="412697168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Summary/recap</a:t>
            </a:r>
            <a:r>
              <a:rPr lang="en-US" baseline="0" dirty="0" smtClean="0"/>
              <a:t> slide.</a:t>
            </a:r>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91</a:t>
            </a:fld>
            <a:endParaRPr lang="en-US"/>
          </a:p>
        </p:txBody>
      </p:sp>
    </p:spTree>
    <p:extLst>
      <p:ext uri="{BB962C8B-B14F-4D97-AF65-F5344CB8AC3E}">
        <p14:creationId xmlns:p14="http://schemas.microsoft.com/office/powerpoint/2010/main" val="334984070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92</a:t>
            </a:fld>
            <a:endParaRPr lang="en-US"/>
          </a:p>
        </p:txBody>
      </p:sp>
    </p:spTree>
    <p:extLst>
      <p:ext uri="{BB962C8B-B14F-4D97-AF65-F5344CB8AC3E}">
        <p14:creationId xmlns:p14="http://schemas.microsoft.com/office/powerpoint/2010/main" val="244388952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 new world</a:t>
            </a:r>
            <a:r>
              <a:rPr lang="en-US" baseline="0" dirty="0" smtClean="0"/>
              <a:t> monkey species have two different MWS alleles. If a female is heterozygous for these alleles she can produce three different types of opsin protein. This means that SOME females in SOME new world species are trichromatic. Females that are homozygous for the MWS gene on the </a:t>
            </a:r>
            <a:r>
              <a:rPr lang="en-US" baseline="0" dirty="0" err="1" smtClean="0"/>
              <a:t>x-chromosome</a:t>
            </a:r>
            <a:r>
              <a:rPr lang="en-US" baseline="0" dirty="0" smtClean="0"/>
              <a:t> are dichromatic.</a:t>
            </a:r>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94</a:t>
            </a:fld>
            <a:endParaRPr lang="en-US"/>
          </a:p>
        </p:txBody>
      </p:sp>
    </p:spTree>
    <p:extLst>
      <p:ext uri="{BB962C8B-B14F-4D97-AF65-F5344CB8AC3E}">
        <p14:creationId xmlns:p14="http://schemas.microsoft.com/office/powerpoint/2010/main" val="193038135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smtClean="0"/>
              <a:t>**</a:t>
            </a:r>
            <a:r>
              <a:rPr lang="en-US" b="1" baseline="0" dirty="0" smtClean="0"/>
              <a:t> Notes for this section:</a:t>
            </a:r>
            <a:endParaRPr lang="en-US" b="0" baseline="0" dirty="0" smtClean="0"/>
          </a:p>
          <a:p>
            <a:r>
              <a:rPr lang="en-US" sz="1200" b="0" baseline="0" dirty="0" smtClean="0"/>
              <a:t>The following slides are included as an overview of the phylogenetics and biogeography of the Monkey </a:t>
            </a:r>
            <a:r>
              <a:rPr lang="en-US" sz="1200" b="0" baseline="0" dirty="0" err="1" smtClean="0"/>
              <a:t>Opsins</a:t>
            </a:r>
            <a:r>
              <a:rPr lang="en-US" sz="1200" b="0" baseline="0" dirty="0" smtClean="0"/>
              <a:t> case.</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baseline="0" dirty="0" smtClean="0"/>
              <a:t>For more information visit: </a:t>
            </a:r>
            <a:r>
              <a:rPr lang="en-US" sz="1200" b="1" baseline="0" dirty="0" smtClean="0"/>
              <a:t>http://</a:t>
            </a:r>
            <a:r>
              <a:rPr lang="en-US" sz="1200" b="1" baseline="0" dirty="0" err="1" smtClean="0"/>
              <a:t>www.evo-ed.com</a:t>
            </a:r>
            <a:endParaRPr lang="en-US" sz="1200" b="1" baseline="0" dirty="0" smtClean="0"/>
          </a:p>
          <a:p>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95</a:t>
            </a:fld>
            <a:endParaRPr lang="en-US"/>
          </a:p>
        </p:txBody>
      </p:sp>
    </p:spTree>
    <p:extLst>
      <p:ext uri="{BB962C8B-B14F-4D97-AF65-F5344CB8AC3E}">
        <p14:creationId xmlns:p14="http://schemas.microsoft.com/office/powerpoint/2010/main" val="174320276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96</a:t>
            </a:fld>
            <a:endParaRPr lang="en-US"/>
          </a:p>
        </p:txBody>
      </p:sp>
    </p:spTree>
    <p:extLst>
      <p:ext uri="{BB962C8B-B14F-4D97-AF65-F5344CB8AC3E}">
        <p14:creationId xmlns:p14="http://schemas.microsoft.com/office/powerpoint/2010/main" val="10587111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Old world</a:t>
            </a:r>
            <a:r>
              <a:rPr lang="en-US" baseline="0" dirty="0" smtClean="0"/>
              <a:t> monkeys have two different opsin genes on their X chromosomes whereas new world monkeys only have one.</a:t>
            </a:r>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97</a:t>
            </a:fld>
            <a:endParaRPr lang="en-US"/>
          </a:p>
        </p:txBody>
      </p:sp>
    </p:spTree>
    <p:extLst>
      <p:ext uri="{BB962C8B-B14F-4D97-AF65-F5344CB8AC3E}">
        <p14:creationId xmlns:p14="http://schemas.microsoft.com/office/powerpoint/2010/main" val="298521765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tree</a:t>
            </a:r>
            <a:r>
              <a:rPr lang="en-US" baseline="0" dirty="0" smtClean="0"/>
              <a:t> is a representative sample of new world and old world monkeys. It is not meant to encapsulate all species. </a:t>
            </a:r>
          </a:p>
          <a:p>
            <a:r>
              <a:rPr lang="en-US" baseline="0" dirty="0" smtClean="0"/>
              <a:t>From a genetic perspective, Old World Primates are more closely related to one another than they are to New World Primates (and vice versa). Evidence suggests that they share a common ancestor in whom the gene duplication and mutation events occurred.</a:t>
            </a:r>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98</a:t>
            </a:fld>
            <a:endParaRPr lang="en-US"/>
          </a:p>
        </p:txBody>
      </p:sp>
    </p:spTree>
    <p:extLst>
      <p:ext uri="{BB962C8B-B14F-4D97-AF65-F5344CB8AC3E}">
        <p14:creationId xmlns:p14="http://schemas.microsoft.com/office/powerpoint/2010/main" val="39472580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baseline="0" dirty="0" smtClean="0"/>
          </a:p>
        </p:txBody>
      </p:sp>
      <p:sp>
        <p:nvSpPr>
          <p:cNvPr id="4" name="Slide Number Placeholder 3"/>
          <p:cNvSpPr>
            <a:spLocks noGrp="1"/>
          </p:cNvSpPr>
          <p:nvPr>
            <p:ph type="sldNum" sz="quarter" idx="10"/>
          </p:nvPr>
        </p:nvSpPr>
        <p:spPr/>
        <p:txBody>
          <a:bodyPr/>
          <a:lstStyle/>
          <a:p>
            <a:fld id="{B183B682-E9D5-2441-8692-7881F336CDEF}" type="slidenum">
              <a:rPr lang="en-US" smtClean="0"/>
              <a:pPr/>
              <a:t>14</a:t>
            </a:fld>
            <a:endParaRPr lang="en-US"/>
          </a:p>
        </p:txBody>
      </p:sp>
    </p:spTree>
    <p:extLst>
      <p:ext uri="{BB962C8B-B14F-4D97-AF65-F5344CB8AC3E}">
        <p14:creationId xmlns:p14="http://schemas.microsoft.com/office/powerpoint/2010/main" val="358237956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did color vision evolve?</a:t>
            </a:r>
            <a:r>
              <a:rPr lang="en-US" baseline="0" dirty="0" smtClean="0"/>
              <a:t> The next few slides bring in aspects of geology and paleontology to help answer this question.</a:t>
            </a:r>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99</a:t>
            </a:fld>
            <a:endParaRPr lang="en-US"/>
          </a:p>
        </p:txBody>
      </p:sp>
    </p:spTree>
    <p:extLst>
      <p:ext uri="{BB962C8B-B14F-4D97-AF65-F5344CB8AC3E}">
        <p14:creationId xmlns:p14="http://schemas.microsoft.com/office/powerpoint/2010/main" val="351515706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has</a:t>
            </a:r>
            <a:r>
              <a:rPr lang="en-US" baseline="0" dirty="0" smtClean="0"/>
              <a:t> been much research into the topic of primate origins. Multiple lines of evidence suggest that p</a:t>
            </a:r>
            <a:r>
              <a:rPr lang="en-US" dirty="0" smtClean="0"/>
              <a:t>rimates</a:t>
            </a:r>
            <a:r>
              <a:rPr lang="en-US" baseline="0" dirty="0" smtClean="0"/>
              <a:t> first evolved around 70-80 million years ago. These articles can be easily found in Google Scholar or similar scholarly search engines for more details.</a:t>
            </a:r>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100</a:t>
            </a:fld>
            <a:endParaRPr lang="en-US"/>
          </a:p>
        </p:txBody>
      </p:sp>
    </p:spTree>
    <p:extLst>
      <p:ext uri="{BB962C8B-B14F-4D97-AF65-F5344CB8AC3E}">
        <p14:creationId xmlns:p14="http://schemas.microsoft.com/office/powerpoint/2010/main" val="66481924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Primates</a:t>
            </a:r>
            <a:r>
              <a:rPr lang="en-US" baseline="0" dirty="0" smtClean="0"/>
              <a:t> were in North America as early as 55 million years ago.</a:t>
            </a:r>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101</a:t>
            </a:fld>
            <a:endParaRPr lang="en-US"/>
          </a:p>
        </p:txBody>
      </p:sp>
    </p:spTree>
    <p:extLst>
      <p:ext uri="{BB962C8B-B14F-4D97-AF65-F5344CB8AC3E}">
        <p14:creationId xmlns:p14="http://schemas.microsoft.com/office/powerpoint/2010/main" val="198500579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ATTENTION!!! ANIMATED</a:t>
            </a:r>
            <a:r>
              <a:rPr lang="en-US" b="1" baseline="0" dirty="0" smtClean="0"/>
              <a:t> SLIDE!</a:t>
            </a:r>
          </a:p>
          <a:p>
            <a:r>
              <a:rPr lang="en-US" b="1" baseline="0" dirty="0" smtClean="0"/>
              <a:t>A non-animated version of this slide follows.</a:t>
            </a:r>
          </a:p>
          <a:p>
            <a:r>
              <a:rPr lang="en-US" dirty="0" smtClean="0"/>
              <a:t>These events</a:t>
            </a:r>
            <a:r>
              <a:rPr lang="en-US" baseline="0" dirty="0" smtClean="0"/>
              <a:t> can now be mapped onto the phylogenetic tree to give a fuller picture.</a:t>
            </a:r>
          </a:p>
          <a:p>
            <a:r>
              <a:rPr lang="en-US" baseline="0" dirty="0" smtClean="0"/>
              <a:t>Research suggests that color vision evolved around 40 million years ago: http://</a:t>
            </a:r>
            <a:r>
              <a:rPr lang="en-US" baseline="0" dirty="0" err="1" smtClean="0"/>
              <a:t>www.sciencedirect.com</a:t>
            </a:r>
            <a:r>
              <a:rPr lang="en-US" baseline="0" dirty="0" smtClean="0"/>
              <a:t>/science/article/</a:t>
            </a:r>
            <a:r>
              <a:rPr lang="en-US" baseline="0" dirty="0" err="1" smtClean="0"/>
              <a:t>pii</a:t>
            </a:r>
            <a:r>
              <a:rPr lang="en-US" baseline="0" dirty="0" smtClean="0"/>
              <a:t>/S0169534703000120</a:t>
            </a:r>
          </a:p>
          <a:p>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102</a:t>
            </a:fld>
            <a:endParaRPr lang="en-US"/>
          </a:p>
        </p:txBody>
      </p:sp>
    </p:spTree>
    <p:extLst>
      <p:ext uri="{BB962C8B-B14F-4D97-AF65-F5344CB8AC3E}">
        <p14:creationId xmlns:p14="http://schemas.microsoft.com/office/powerpoint/2010/main" val="23839010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 Notes</a:t>
            </a:r>
            <a:r>
              <a:rPr lang="en-US" b="1" baseline="0" dirty="0" smtClean="0"/>
              <a:t> for this section:</a:t>
            </a:r>
          </a:p>
          <a:p>
            <a:r>
              <a:rPr lang="en-US" b="0" dirty="0" smtClean="0"/>
              <a:t>This is designed to be a series of slides that can be used as a review of the case. It also</a:t>
            </a:r>
            <a:r>
              <a:rPr lang="en-US" b="0" baseline="0" dirty="0" smtClean="0"/>
              <a:t> provides some questions that can be used for application and discussion.</a:t>
            </a:r>
            <a:endParaRPr lang="en-US" b="0"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104</a:t>
            </a:fld>
            <a:endParaRPr lang="en-US"/>
          </a:p>
        </p:txBody>
      </p:sp>
    </p:spTree>
    <p:extLst>
      <p:ext uri="{BB962C8B-B14F-4D97-AF65-F5344CB8AC3E}">
        <p14:creationId xmlns:p14="http://schemas.microsoft.com/office/powerpoint/2010/main" val="135144046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ATTENTION!!! ANIMATED</a:t>
            </a:r>
            <a:r>
              <a:rPr lang="en-US" b="1" baseline="0" dirty="0" smtClean="0"/>
              <a:t> SLIDE!</a:t>
            </a:r>
          </a:p>
          <a:p>
            <a:r>
              <a:rPr lang="en-US" b="1" baseline="0" dirty="0" smtClean="0"/>
              <a:t>A non-animated version of this slide follows.</a:t>
            </a:r>
          </a:p>
          <a:p>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110</a:t>
            </a:fld>
            <a:endParaRPr lang="en-US"/>
          </a:p>
        </p:txBody>
      </p:sp>
    </p:spTree>
    <p:extLst>
      <p:ext uri="{BB962C8B-B14F-4D97-AF65-F5344CB8AC3E}">
        <p14:creationId xmlns:p14="http://schemas.microsoft.com/office/powerpoint/2010/main" val="382437814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Fewer</a:t>
            </a:r>
            <a:r>
              <a:rPr lang="en-US" baseline="0" dirty="0" smtClean="0"/>
              <a:t> cone cells allow for more rod cells. Rod cells are useful for detecting light in very low light conditions such that exist in deep sea environments. Color detection may be less important in these systems for food selection. Mutations in the LWS and/or MWS color genes could cause them to be non-functional. </a:t>
            </a:r>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112</a:t>
            </a:fld>
            <a:endParaRPr lang="en-US"/>
          </a:p>
        </p:txBody>
      </p:sp>
    </p:spTree>
    <p:extLst>
      <p:ext uri="{BB962C8B-B14F-4D97-AF65-F5344CB8AC3E}">
        <p14:creationId xmlns:p14="http://schemas.microsoft.com/office/powerpoint/2010/main" val="8693192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a:t>
            </a:r>
            <a:r>
              <a:rPr lang="en-US" baseline="0" dirty="0" smtClean="0"/>
              <a:t> different alleles of the MWS and/or LWS opsin genes exist, then a female could be heterozygous for one of these genes, possibly resulting in </a:t>
            </a:r>
            <a:r>
              <a:rPr lang="en-US" baseline="0" dirty="0" err="1" smtClean="0"/>
              <a:t>tetrachromatic</a:t>
            </a:r>
            <a:r>
              <a:rPr lang="en-US" baseline="0" dirty="0" smtClean="0"/>
              <a:t> vision. This has not been empirically documented but has been posed as a theoretical possibility.</a:t>
            </a:r>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113</a:t>
            </a:fld>
            <a:endParaRPr lang="en-US"/>
          </a:p>
        </p:txBody>
      </p:sp>
    </p:spTree>
    <p:extLst>
      <p:ext uri="{BB962C8B-B14F-4D97-AF65-F5344CB8AC3E}">
        <p14:creationId xmlns:p14="http://schemas.microsoft.com/office/powerpoint/2010/main" val="36312785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 Notes</a:t>
            </a:r>
            <a:r>
              <a:rPr lang="en-US" b="1" baseline="0" dirty="0" smtClean="0"/>
              <a:t> for this section:</a:t>
            </a:r>
          </a:p>
          <a:p>
            <a:r>
              <a:rPr lang="en-US" sz="1200" b="0" baseline="0" dirty="0" smtClean="0"/>
              <a:t>The following slides are included as an overview of the ecology of the Monkey </a:t>
            </a:r>
            <a:r>
              <a:rPr lang="en-US" sz="1200" b="0" baseline="0" dirty="0" err="1" smtClean="0"/>
              <a:t>Opsins</a:t>
            </a:r>
            <a:r>
              <a:rPr lang="en-US" sz="1200" b="0" baseline="0" dirty="0" smtClean="0"/>
              <a:t> case.</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baseline="0" dirty="0" smtClean="0"/>
              <a:t>For more information visit: </a:t>
            </a:r>
            <a:r>
              <a:rPr lang="en-US" sz="1200" b="1" baseline="0" dirty="0" smtClean="0"/>
              <a:t>http://</a:t>
            </a:r>
            <a:r>
              <a:rPr lang="en-US" sz="1200" b="1" baseline="0" dirty="0" err="1" smtClean="0"/>
              <a:t>www.evo-ed.com</a:t>
            </a:r>
            <a:endParaRPr lang="en-US" sz="1200" b="1" baseline="0" dirty="0" smtClean="0"/>
          </a:p>
          <a:p>
            <a:r>
              <a:rPr lang="en-US" b="0" baseline="0" dirty="0" smtClean="0"/>
              <a:t>In this section the importance of color vision in selecting fruit is demonstrated.</a:t>
            </a:r>
          </a:p>
          <a:p>
            <a:r>
              <a:rPr lang="en-US" b="0" dirty="0" smtClean="0"/>
              <a:t>The results of three </a:t>
            </a:r>
            <a:r>
              <a:rPr lang="en-US" b="0" baseline="0" dirty="0" smtClean="0"/>
              <a:t>studies are documented – one by Caine and Mundy (2000) one by Smith et al (2003) and one by Saito et al. 2005.</a:t>
            </a:r>
            <a:r>
              <a:rPr lang="en-US" b="0" baseline="0" dirty="0"/>
              <a:t> </a:t>
            </a:r>
            <a:endParaRPr lang="en-US" b="0" baseline="0" dirty="0" smtClean="0"/>
          </a:p>
          <a:p>
            <a:r>
              <a:rPr lang="en-US" sz="1200" baseline="0" dirty="0" smtClean="0"/>
              <a:t>Several questions are posed that can be used as a basis for peer-peer discussions or other interactive engagement.</a:t>
            </a:r>
            <a:endParaRPr lang="en-US" sz="1200"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15</a:t>
            </a:fld>
            <a:endParaRPr lang="en-US"/>
          </a:p>
        </p:txBody>
      </p:sp>
    </p:spTree>
    <p:extLst>
      <p:ext uri="{BB962C8B-B14F-4D97-AF65-F5344CB8AC3E}">
        <p14:creationId xmlns:p14="http://schemas.microsoft.com/office/powerpoint/2010/main" val="22900418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183B682-E9D5-2441-8692-7881F336CDEF}" type="slidenum">
              <a:rPr lang="en-US" smtClean="0"/>
              <a:pPr/>
              <a:t>16</a:t>
            </a:fld>
            <a:endParaRPr lang="en-US"/>
          </a:p>
        </p:txBody>
      </p:sp>
    </p:spTree>
    <p:extLst>
      <p:ext uri="{BB962C8B-B14F-4D97-AF65-F5344CB8AC3E}">
        <p14:creationId xmlns:p14="http://schemas.microsoft.com/office/powerpoint/2010/main" val="24834882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6B48C5A-A374-E64A-8FE9-F425B0DED32C}" type="datetimeFigureOut">
              <a:rPr lang="en-US" smtClean="0"/>
              <a:pPr/>
              <a:t>6/13/17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1548B1-C9E3-B046-9AD1-77137E591D68}"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6B48C5A-A374-E64A-8FE9-F425B0DED32C}" type="datetimeFigureOut">
              <a:rPr lang="en-US" smtClean="0"/>
              <a:pPr/>
              <a:t>6/13/17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1548B1-C9E3-B046-9AD1-77137E591D6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6B48C5A-A374-E64A-8FE9-F425B0DED32C}" type="datetimeFigureOut">
              <a:rPr lang="en-US" smtClean="0"/>
              <a:pPr/>
              <a:t>6/13/17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1548B1-C9E3-B046-9AD1-77137E591D6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6B48C5A-A374-E64A-8FE9-F425B0DED32C}" type="datetimeFigureOut">
              <a:rPr lang="en-US" smtClean="0"/>
              <a:pPr/>
              <a:t>6/13/17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1548B1-C9E3-B046-9AD1-77137E591D6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6B48C5A-A374-E64A-8FE9-F425B0DED32C}" type="datetimeFigureOut">
              <a:rPr lang="en-US" smtClean="0"/>
              <a:pPr/>
              <a:t>6/13/17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51548B1-C9E3-B046-9AD1-77137E591D68}"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6B48C5A-A374-E64A-8FE9-F425B0DED32C}" type="datetimeFigureOut">
              <a:rPr lang="en-US" smtClean="0"/>
              <a:pPr/>
              <a:t>6/13/17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1548B1-C9E3-B046-9AD1-77137E591D6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6B48C5A-A374-E64A-8FE9-F425B0DED32C}" type="datetimeFigureOut">
              <a:rPr lang="en-US" smtClean="0"/>
              <a:pPr/>
              <a:t>6/13/17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51548B1-C9E3-B046-9AD1-77137E591D6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6B48C5A-A374-E64A-8FE9-F425B0DED32C}" type="datetimeFigureOut">
              <a:rPr lang="en-US" smtClean="0"/>
              <a:pPr/>
              <a:t>6/13/17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51548B1-C9E3-B046-9AD1-77137E591D6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6B48C5A-A374-E64A-8FE9-F425B0DED32C}" type="datetimeFigureOut">
              <a:rPr lang="en-US" smtClean="0"/>
              <a:pPr/>
              <a:t>6/13/17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51548B1-C9E3-B046-9AD1-77137E591D6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6B48C5A-A374-E64A-8FE9-F425B0DED32C}" type="datetimeFigureOut">
              <a:rPr lang="en-US" smtClean="0"/>
              <a:pPr/>
              <a:t>6/13/17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1548B1-C9E3-B046-9AD1-77137E591D6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6B48C5A-A374-E64A-8FE9-F425B0DED32C}" type="datetimeFigureOut">
              <a:rPr lang="en-US" smtClean="0"/>
              <a:pPr/>
              <a:t>6/13/17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51548B1-C9E3-B046-9AD1-77137E591D68}"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B48C5A-A374-E64A-8FE9-F425B0DED32C}" type="datetimeFigureOut">
              <a:rPr lang="en-US" smtClean="0"/>
              <a:pPr/>
              <a:t>6/13/17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1548B1-C9E3-B046-9AD1-77137E591D6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hyperlink" Target="http://www.evo-ed.com" TargetMode="External"/><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3.png"/><Relationship Id="rId3" Type="http://schemas.openxmlformats.org/officeDocument/2006/relationships/image" Target="../media/image14.png"/></Relationships>
</file>

<file path=ppt/slides/_rels/slide100.xml.rels><?xml version="1.0" encoding="UTF-8" standalone="yes"?>
<Relationships xmlns="http://schemas.openxmlformats.org/package/2006/relationships"><Relationship Id="rId3" Type="http://schemas.openxmlformats.org/officeDocument/2006/relationships/image" Target="../media/image109.png"/><Relationship Id="rId4" Type="http://schemas.openxmlformats.org/officeDocument/2006/relationships/image" Target="../media/image110.png"/><Relationship Id="rId5" Type="http://schemas.openxmlformats.org/officeDocument/2006/relationships/image" Target="../media/image111.png"/><Relationship Id="rId6" Type="http://schemas.openxmlformats.org/officeDocument/2006/relationships/image" Target="../media/image112.png"/><Relationship Id="rId7" Type="http://schemas.openxmlformats.org/officeDocument/2006/relationships/image" Target="../media/image113.png"/><Relationship Id="rId1" Type="http://schemas.openxmlformats.org/officeDocument/2006/relationships/slideLayout" Target="../slideLayouts/slideLayout4.xml"/><Relationship Id="rId2" Type="http://schemas.openxmlformats.org/officeDocument/2006/relationships/notesSlide" Target="../notesSlides/notesSlide71.xml"/></Relationships>
</file>

<file path=ppt/slides/_rels/slide101.xml.rels><?xml version="1.0" encoding="UTF-8" standalone="yes"?>
<Relationships xmlns="http://schemas.openxmlformats.org/package/2006/relationships"><Relationship Id="rId3" Type="http://schemas.openxmlformats.org/officeDocument/2006/relationships/image" Target="../media/image114.png"/><Relationship Id="rId4" Type="http://schemas.openxmlformats.org/officeDocument/2006/relationships/image" Target="../media/image115.png"/><Relationship Id="rId1" Type="http://schemas.openxmlformats.org/officeDocument/2006/relationships/slideLayout" Target="../slideLayouts/slideLayout4.xml"/><Relationship Id="rId2" Type="http://schemas.openxmlformats.org/officeDocument/2006/relationships/notesSlide" Target="../notesSlides/notesSlide7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3.xml"/><Relationship Id="rId3" Type="http://schemas.openxmlformats.org/officeDocument/2006/relationships/image" Target="../media/image116.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17.png"/></Relationships>
</file>

<file path=ppt/slides/_rels/slide104.xml.rels><?xml version="1.0" encoding="UTF-8" standalone="yes"?>
<Relationships xmlns="http://schemas.openxmlformats.org/package/2006/relationships"><Relationship Id="rId3" Type="http://schemas.openxmlformats.org/officeDocument/2006/relationships/image" Target="../media/image118.png"/><Relationship Id="rId4" Type="http://schemas.openxmlformats.org/officeDocument/2006/relationships/image" Target="../media/image119.png"/><Relationship Id="rId5" Type="http://schemas.openxmlformats.org/officeDocument/2006/relationships/image" Target="../media/image120.png"/><Relationship Id="rId6" Type="http://schemas.openxmlformats.org/officeDocument/2006/relationships/image" Target="../media/image7.png"/><Relationship Id="rId7" Type="http://schemas.openxmlformats.org/officeDocument/2006/relationships/image" Target="../media/image8.png"/><Relationship Id="rId8" Type="http://schemas.openxmlformats.org/officeDocument/2006/relationships/image" Target="../media/image89.png"/><Relationship Id="rId9" Type="http://schemas.openxmlformats.org/officeDocument/2006/relationships/image" Target="../media/image121.png"/><Relationship Id="rId1" Type="http://schemas.openxmlformats.org/officeDocument/2006/relationships/slideLayout" Target="../slideLayouts/slideLayout2.xml"/><Relationship Id="rId2" Type="http://schemas.openxmlformats.org/officeDocument/2006/relationships/notesSlide" Target="../notesSlides/notesSlide74.xml"/></Relationships>
</file>

<file path=ppt/slides/_rels/slide105.xml.rels><?xml version="1.0" encoding="UTF-8" standalone="yes"?>
<Relationships xmlns="http://schemas.openxmlformats.org/package/2006/relationships"><Relationship Id="rId11" Type="http://schemas.openxmlformats.org/officeDocument/2006/relationships/image" Target="../media/image127.png"/><Relationship Id="rId12" Type="http://schemas.openxmlformats.org/officeDocument/2006/relationships/image" Target="../media/image128.png"/><Relationship Id="rId13" Type="http://schemas.openxmlformats.org/officeDocument/2006/relationships/image" Target="../media/image129.png"/><Relationship Id="rId14" Type="http://schemas.openxmlformats.org/officeDocument/2006/relationships/image" Target="../media/image130.png"/><Relationship Id="rId1" Type="http://schemas.openxmlformats.org/officeDocument/2006/relationships/slideLayout" Target="../slideLayouts/slideLayout2.xml"/><Relationship Id="rId2" Type="http://schemas.openxmlformats.org/officeDocument/2006/relationships/image" Target="../media/image122.png"/><Relationship Id="rId3" Type="http://schemas.openxmlformats.org/officeDocument/2006/relationships/image" Target="../media/image7.png"/><Relationship Id="rId4" Type="http://schemas.openxmlformats.org/officeDocument/2006/relationships/image" Target="../media/image123.png"/><Relationship Id="rId5" Type="http://schemas.openxmlformats.org/officeDocument/2006/relationships/image" Target="../media/image124.png"/><Relationship Id="rId6" Type="http://schemas.openxmlformats.org/officeDocument/2006/relationships/image" Target="../media/image82.png"/><Relationship Id="rId7" Type="http://schemas.openxmlformats.org/officeDocument/2006/relationships/image" Target="../media/image83.png"/><Relationship Id="rId8" Type="http://schemas.openxmlformats.org/officeDocument/2006/relationships/image" Target="../media/image84.png"/><Relationship Id="rId9" Type="http://schemas.openxmlformats.org/officeDocument/2006/relationships/image" Target="../media/image125.jpeg"/><Relationship Id="rId10" Type="http://schemas.openxmlformats.org/officeDocument/2006/relationships/image" Target="../media/image126.jpe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1.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2.png"/></Relationships>
</file>

<file path=ppt/slides/_rels/slide108.xml.rels><?xml version="1.0" encoding="UTF-8" standalone="yes"?>
<Relationships xmlns="http://schemas.openxmlformats.org/package/2006/relationships"><Relationship Id="rId3" Type="http://schemas.openxmlformats.org/officeDocument/2006/relationships/image" Target="../media/image134.jpeg"/><Relationship Id="rId4" Type="http://schemas.openxmlformats.org/officeDocument/2006/relationships/image" Target="../media/image135.jpeg"/><Relationship Id="rId1" Type="http://schemas.openxmlformats.org/officeDocument/2006/relationships/slideLayout" Target="../slideLayouts/slideLayout2.xml"/><Relationship Id="rId2" Type="http://schemas.openxmlformats.org/officeDocument/2006/relationships/image" Target="../media/image133.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5.png"/><Relationship Id="rId3" Type="http://schemas.openxmlformats.org/officeDocument/2006/relationships/image" Target="../media/image16.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5.xml"/><Relationship Id="rId3" Type="http://schemas.openxmlformats.org/officeDocument/2006/relationships/image" Target="../media/image116.pn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37.pn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6.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7.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voed@msu.edu" TargetMode="External"/></Relationships>
</file>

<file path=ppt/slides/_rels/slide11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hyperlink" Target="http://www.evo-ed.com" TargetMode="External"/><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png"/><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1" Type="http://schemas.openxmlformats.org/officeDocument/2006/relationships/slideLayout" Target="../slideLayouts/slideLayout4.xml"/><Relationship Id="rId2" Type="http://schemas.openxmlformats.org/officeDocument/2006/relationships/notesSlide" Target="../notesSlides/notesSlide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2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hyperlink" Target="mailto:evoed@msu.edu" TargetMode="External"/><Relationship Id="rId4" Type="http://schemas.openxmlformats.org/officeDocument/2006/relationships/image" Target="../media/image1.png"/><Relationship Id="rId5" Type="http://schemas.openxmlformats.org/officeDocument/2006/relationships/image" Target="../media/image2.png"/><Relationship Id="rId6"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hyperlink" Target="http://www.evo-ed.com"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6.png"/><Relationship Id="rId3" Type="http://schemas.openxmlformats.org/officeDocument/2006/relationships/image" Target="../media/image28.jpeg"/></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4" Type="http://schemas.openxmlformats.org/officeDocument/2006/relationships/image" Target="../media/image30.jpeg"/><Relationship Id="rId5" Type="http://schemas.openxmlformats.org/officeDocument/2006/relationships/image" Target="../media/image31.jpeg"/><Relationship Id="rId6" Type="http://schemas.openxmlformats.org/officeDocument/2006/relationships/image" Target="../media/image32.jpeg"/><Relationship Id="rId7" Type="http://schemas.openxmlformats.org/officeDocument/2006/relationships/image" Target="../media/image33.jpeg"/><Relationship Id="rId8" Type="http://schemas.openxmlformats.org/officeDocument/2006/relationships/image" Target="../media/image34.jpeg"/><Relationship Id="rId9" Type="http://schemas.openxmlformats.org/officeDocument/2006/relationships/image" Target="../media/image35.jpeg"/><Relationship Id="rId10" Type="http://schemas.openxmlformats.org/officeDocument/2006/relationships/image" Target="../media/image36.jpeg"/><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7.png"/><Relationship Id="rId3" Type="http://schemas.openxmlformats.org/officeDocument/2006/relationships/image" Target="../media/image38.png"/></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4" Type="http://schemas.openxmlformats.org/officeDocument/2006/relationships/image" Target="../media/image38.png"/><Relationship Id="rId1" Type="http://schemas.openxmlformats.org/officeDocument/2006/relationships/slideLayout" Target="../slideLayouts/slideLayout4.xml"/><Relationship Id="rId2" Type="http://schemas.openxmlformats.org/officeDocument/2006/relationships/notesSlide" Target="../notesSlides/notesSlide14.xml"/></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png"/><Relationship Id="rId5" Type="http://schemas.openxmlformats.org/officeDocument/2006/relationships/image" Target="../media/image40.png"/><Relationship Id="rId1" Type="http://schemas.openxmlformats.org/officeDocument/2006/relationships/slideLayout" Target="../slideLayouts/slideLayout4.xml"/><Relationship Id="rId2" Type="http://schemas.openxmlformats.org/officeDocument/2006/relationships/image" Target="../media/image37.png"/></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2.png"/><Relationship Id="rId1" Type="http://schemas.openxmlformats.org/officeDocument/2006/relationships/slideLayout" Target="../slideLayouts/slideLayout4.xml"/><Relationship Id="rId2" Type="http://schemas.openxmlformats.org/officeDocument/2006/relationships/notesSlide" Target="../notesSlides/notesSlide1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4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4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44.png"/></Relationships>
</file>

<file path=ppt/slides/_rels/slide3.xml.rels><?xml version="1.0" encoding="UTF-8" standalone="yes"?>
<Relationships xmlns="http://schemas.openxmlformats.org/package/2006/relationships"><Relationship Id="rId3" Type="http://schemas.openxmlformats.org/officeDocument/2006/relationships/hyperlink" Target="mailto:evoed@msu.edu" TargetMode="External"/><Relationship Id="rId4" Type="http://schemas.openxmlformats.org/officeDocument/2006/relationships/hyperlink" Target="http://creativecommons.org/licenses/by-nc-sa/3.0" TargetMode="External"/><Relationship Id="rId5"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hyperlink" Target="http://www.evo-ed.com"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hyperlink" Target="http://www.evo-ed.com/Pages/Primates/Foraging/Foraging.html" TargetMode="External"/><Relationship Id="rId3" Type="http://schemas.openxmlformats.org/officeDocument/2006/relationships/image" Target="../media/image4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5.jpeg"/><Relationship Id="rId3" Type="http://schemas.openxmlformats.org/officeDocument/2006/relationships/image" Target="../media/image36.jpeg"/></Relationships>
</file>

<file path=ppt/slides/_rels/slide32.xml.rels><?xml version="1.0" encoding="UTF-8" standalone="yes"?>
<Relationships xmlns="http://schemas.openxmlformats.org/package/2006/relationships"><Relationship Id="rId3" Type="http://schemas.openxmlformats.org/officeDocument/2006/relationships/image" Target="../media/image35.jpeg"/><Relationship Id="rId4" Type="http://schemas.openxmlformats.org/officeDocument/2006/relationships/image" Target="../media/image36.jpeg"/><Relationship Id="rId1" Type="http://schemas.openxmlformats.org/officeDocument/2006/relationships/slideLayout" Target="../slideLayouts/slideLayout4.xml"/><Relationship Id="rId2" Type="http://schemas.openxmlformats.org/officeDocument/2006/relationships/hyperlink" Target="http://www.evo-ed.com/Pages/Primates/PatchGame/PatchGame.html"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hyperlink" Target="http://www.evo-ed.com/Pages/Primates/PatchGame/PatchGame.html" TargetMode="External"/><Relationship Id="rId3" Type="http://schemas.openxmlformats.org/officeDocument/2006/relationships/image" Target="../media/image4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4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image" Target="../media/image4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 Id="rId3" Type="http://schemas.openxmlformats.org/officeDocument/2006/relationships/image" Target="../media/image49.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0.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1.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3.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 Id="rId3" Type="http://schemas.openxmlformats.org/officeDocument/2006/relationships/image" Target="../media/image54.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5.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6.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7.png"/></Relationships>
</file>

<file path=ppt/slides/_rels/slide45.xml.rels><?xml version="1.0" encoding="UTF-8" standalone="yes"?>
<Relationships xmlns="http://schemas.openxmlformats.org/package/2006/relationships"><Relationship Id="rId3" Type="http://schemas.openxmlformats.org/officeDocument/2006/relationships/image" Target="../media/image58.png"/><Relationship Id="rId4" Type="http://schemas.openxmlformats.org/officeDocument/2006/relationships/image" Target="../media/image59.png"/><Relationship Id="rId1" Type="http://schemas.openxmlformats.org/officeDocument/2006/relationships/slideLayout" Target="../slideLayouts/slideLayout4.xml"/><Relationship Id="rId2" Type="http://schemas.openxmlformats.org/officeDocument/2006/relationships/notesSlide" Target="../notesSlides/notesSlide2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 Id="rId3" Type="http://schemas.openxmlformats.org/officeDocument/2006/relationships/image" Target="../media/image60.png"/></Relationships>
</file>

<file path=ppt/slides/_rels/slide47.xml.rels><?xml version="1.0" encoding="UTF-8" standalone="yes"?>
<Relationships xmlns="http://schemas.openxmlformats.org/package/2006/relationships"><Relationship Id="rId3" Type="http://schemas.openxmlformats.org/officeDocument/2006/relationships/image" Target="../media/image61.png"/><Relationship Id="rId4" Type="http://schemas.openxmlformats.org/officeDocument/2006/relationships/image" Target="../media/image62.png"/><Relationship Id="rId1" Type="http://schemas.openxmlformats.org/officeDocument/2006/relationships/slideLayout" Target="../slideLayouts/slideLayout4.xml"/><Relationship Id="rId2" Type="http://schemas.openxmlformats.org/officeDocument/2006/relationships/notesSlide" Target="../notesSlides/notesSlide26.xml"/></Relationships>
</file>

<file path=ppt/slides/_rels/slide48.xml.rels><?xml version="1.0" encoding="UTF-8" standalone="yes"?>
<Relationships xmlns="http://schemas.openxmlformats.org/package/2006/relationships"><Relationship Id="rId3" Type="http://schemas.openxmlformats.org/officeDocument/2006/relationships/image" Target="../media/image63.png"/><Relationship Id="rId4" Type="http://schemas.openxmlformats.org/officeDocument/2006/relationships/image" Target="../media/image64.png"/><Relationship Id="rId5" Type="http://schemas.openxmlformats.org/officeDocument/2006/relationships/image" Target="../media/image65.png"/><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49.xml.rels><?xml version="1.0" encoding="UTF-8" standalone="yes"?>
<Relationships xmlns="http://schemas.openxmlformats.org/package/2006/relationships"><Relationship Id="rId3" Type="http://schemas.openxmlformats.org/officeDocument/2006/relationships/image" Target="../media/image64.png"/><Relationship Id="rId4" Type="http://schemas.openxmlformats.org/officeDocument/2006/relationships/image" Target="../media/image66.png"/><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50.xml.rels><?xml version="1.0" encoding="UTF-8" standalone="yes"?>
<Relationships xmlns="http://schemas.openxmlformats.org/package/2006/relationships"><Relationship Id="rId3" Type="http://schemas.openxmlformats.org/officeDocument/2006/relationships/image" Target="../media/image66.png"/><Relationship Id="rId4" Type="http://schemas.openxmlformats.org/officeDocument/2006/relationships/image" Target="../media/image67.png"/><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8.png"/></Relationships>
</file>

<file path=ppt/slides/_rels/slide52.xml.rels><?xml version="1.0" encoding="UTF-8" standalone="yes"?>
<Relationships xmlns="http://schemas.openxmlformats.org/package/2006/relationships"><Relationship Id="rId3" Type="http://schemas.openxmlformats.org/officeDocument/2006/relationships/image" Target="../media/image69.png"/><Relationship Id="rId4" Type="http://schemas.openxmlformats.org/officeDocument/2006/relationships/image" Target="../media/image70.png"/><Relationship Id="rId5" Type="http://schemas.openxmlformats.org/officeDocument/2006/relationships/image" Target="../media/image7.png"/><Relationship Id="rId6" Type="http://schemas.openxmlformats.org/officeDocument/2006/relationships/image" Target="../media/image71.png"/><Relationship Id="rId1" Type="http://schemas.openxmlformats.org/officeDocument/2006/relationships/slideLayout" Target="../slideLayouts/slideLayout4.xml"/><Relationship Id="rId2" Type="http://schemas.openxmlformats.org/officeDocument/2006/relationships/notesSlide" Target="../notesSlides/notesSlide30.xml"/></Relationships>
</file>

<file path=ppt/slides/_rels/slide53.xml.rels><?xml version="1.0" encoding="UTF-8" standalone="yes"?>
<Relationships xmlns="http://schemas.openxmlformats.org/package/2006/relationships"><Relationship Id="rId3" Type="http://schemas.openxmlformats.org/officeDocument/2006/relationships/image" Target="../media/image72.png"/><Relationship Id="rId4" Type="http://schemas.openxmlformats.org/officeDocument/2006/relationships/image" Target="../media/image73.png"/><Relationship Id="rId5" Type="http://schemas.openxmlformats.org/officeDocument/2006/relationships/image" Target="../media/image74.jpeg"/><Relationship Id="rId6" Type="http://schemas.openxmlformats.org/officeDocument/2006/relationships/image" Target="../media/image75.jpeg"/><Relationship Id="rId1" Type="http://schemas.openxmlformats.org/officeDocument/2006/relationships/slideLayout" Target="../slideLayouts/slideLayout4.xml"/><Relationship Id="rId2" Type="http://schemas.openxmlformats.org/officeDocument/2006/relationships/notesSlide" Target="../notesSlides/notesSlide3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2.xml"/><Relationship Id="rId3" Type="http://schemas.openxmlformats.org/officeDocument/2006/relationships/image" Target="../media/image76.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3.xml"/><Relationship Id="rId3" Type="http://schemas.openxmlformats.org/officeDocument/2006/relationships/image" Target="../media/image77.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4.xml"/><Relationship Id="rId3" Type="http://schemas.openxmlformats.org/officeDocument/2006/relationships/image" Target="../media/image78.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5.xml"/><Relationship Id="rId3" Type="http://schemas.openxmlformats.org/officeDocument/2006/relationships/image" Target="../media/image79.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6.xml"/><Relationship Id="rId3" Type="http://schemas.openxmlformats.org/officeDocument/2006/relationships/image" Target="../media/image80.png"/></Relationships>
</file>

<file path=ppt/slides/_rels/slide59.xml.rels><?xml version="1.0" encoding="UTF-8" standalone="yes"?>
<Relationships xmlns="http://schemas.openxmlformats.org/package/2006/relationships"><Relationship Id="rId3" Type="http://schemas.openxmlformats.org/officeDocument/2006/relationships/image" Target="../media/image81.png"/><Relationship Id="rId4" Type="http://schemas.openxmlformats.org/officeDocument/2006/relationships/image" Target="../media/image82.png"/><Relationship Id="rId5" Type="http://schemas.openxmlformats.org/officeDocument/2006/relationships/image" Target="../media/image83.png"/><Relationship Id="rId6" Type="http://schemas.openxmlformats.org/officeDocument/2006/relationships/image" Target="../media/image84.png"/><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 Id="rId3" Type="http://schemas.openxmlformats.org/officeDocument/2006/relationships/image" Target="../media/image8.png"/></Relationships>
</file>

<file path=ppt/slides/_rels/slide60.xml.rels><?xml version="1.0" encoding="UTF-8" standalone="yes"?>
<Relationships xmlns="http://schemas.openxmlformats.org/package/2006/relationships"><Relationship Id="rId3" Type="http://schemas.openxmlformats.org/officeDocument/2006/relationships/image" Target="../media/image85.png"/><Relationship Id="rId4" Type="http://schemas.openxmlformats.org/officeDocument/2006/relationships/image" Target="../media/image86.jpeg"/><Relationship Id="rId1" Type="http://schemas.openxmlformats.org/officeDocument/2006/relationships/slideLayout" Target="../slideLayouts/slideLayout4.xml"/><Relationship Id="rId2" Type="http://schemas.openxmlformats.org/officeDocument/2006/relationships/notesSlide" Target="../notesSlides/notesSlide38.xml"/></Relationships>
</file>

<file path=ppt/slides/_rels/slide61.xml.rels><?xml version="1.0" encoding="UTF-8" standalone="yes"?>
<Relationships xmlns="http://schemas.openxmlformats.org/package/2006/relationships"><Relationship Id="rId3" Type="http://schemas.openxmlformats.org/officeDocument/2006/relationships/image" Target="../media/image87.png"/><Relationship Id="rId4" Type="http://schemas.openxmlformats.org/officeDocument/2006/relationships/image" Target="../media/image88.png"/><Relationship Id="rId1" Type="http://schemas.openxmlformats.org/officeDocument/2006/relationships/slideLayout" Target="../slideLayouts/slideLayout4.xml"/><Relationship Id="rId2" Type="http://schemas.openxmlformats.org/officeDocument/2006/relationships/notesSlide" Target="../notesSlides/notesSlide39.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0.xml"/><Relationship Id="rId3" Type="http://schemas.openxmlformats.org/officeDocument/2006/relationships/image" Target="../media/image89.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9.png"/></Relationships>
</file>

<file path=ppt/slides/_rels/slide64.xml.rels><?xml version="1.0" encoding="UTF-8" standalone="yes"?>
<Relationships xmlns="http://schemas.openxmlformats.org/package/2006/relationships"><Relationship Id="rId3" Type="http://schemas.openxmlformats.org/officeDocument/2006/relationships/image" Target="../media/image90.png"/><Relationship Id="rId4" Type="http://schemas.openxmlformats.org/officeDocument/2006/relationships/image" Target="../media/image91.png"/><Relationship Id="rId5" Type="http://schemas.openxmlformats.org/officeDocument/2006/relationships/image" Target="../media/image92.png"/><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93.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94.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95.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95.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image" Target="../media/image96.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 Id="rId3" Type="http://schemas.openxmlformats.org/officeDocument/2006/relationships/image" Target="../media/image97.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95.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95.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98.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 Id="rId3" Type="http://schemas.openxmlformats.org/officeDocument/2006/relationships/image" Target="../media/image99.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100.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100.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10.png"/><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9.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9.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 Id="rId3" Type="http://schemas.openxmlformats.org/officeDocument/2006/relationships/image" Target="../media/image101.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9.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 Id="rId3" Type="http://schemas.openxmlformats.org/officeDocument/2006/relationships/image" Target="../media/image95.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2.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 Id="rId3" Type="http://schemas.openxmlformats.org/officeDocument/2006/relationships/image" Target="../media/image103.png"/></Relationships>
</file>

<file path=ppt/slides/_rels/slide95.xml.rels><?xml version="1.0" encoding="UTF-8" standalone="yes"?>
<Relationships xmlns="http://schemas.openxmlformats.org/package/2006/relationships"><Relationship Id="rId3" Type="http://schemas.openxmlformats.org/officeDocument/2006/relationships/image" Target="../media/image104.png"/><Relationship Id="rId4" Type="http://schemas.openxmlformats.org/officeDocument/2006/relationships/image" Target="../media/image105.png"/><Relationship Id="rId1" Type="http://schemas.openxmlformats.org/officeDocument/2006/relationships/slideLayout" Target="../slideLayouts/slideLayout2.xml"/><Relationship Id="rId2" Type="http://schemas.openxmlformats.org/officeDocument/2006/relationships/notesSlide" Target="../notesSlides/notesSlide66.xml"/></Relationships>
</file>

<file path=ppt/slides/_rels/slide96.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7.png"/><Relationship Id="rId1" Type="http://schemas.openxmlformats.org/officeDocument/2006/relationships/slideLayout" Target="../slideLayouts/slideLayout4.xml"/><Relationship Id="rId2" Type="http://schemas.openxmlformats.org/officeDocument/2006/relationships/notesSlide" Target="../notesSlides/notesSlide6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8.xml"/><Relationship Id="rId3" Type="http://schemas.openxmlformats.org/officeDocument/2006/relationships/image" Target="../media/image106.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9.xml"/><Relationship Id="rId3" Type="http://schemas.openxmlformats.org/officeDocument/2006/relationships/image" Target="../media/image107.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0.xml"/><Relationship Id="rId3" Type="http://schemas.openxmlformats.org/officeDocument/2006/relationships/image" Target="../media/image10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54480"/>
            <a:ext cx="7772400" cy="2712720"/>
          </a:xfrm>
        </p:spPr>
        <p:txBody>
          <a:bodyPr>
            <a:noAutofit/>
          </a:bodyPr>
          <a:lstStyle/>
          <a:p>
            <a:r>
              <a:rPr lang="en-US" sz="5400" dirty="0" smtClean="0">
                <a:solidFill>
                  <a:srgbClr val="000000"/>
                </a:solidFill>
              </a:rPr>
              <a:t>The Case of </a:t>
            </a:r>
            <a:br>
              <a:rPr lang="en-US" sz="5400" dirty="0" smtClean="0">
                <a:solidFill>
                  <a:srgbClr val="000000"/>
                </a:solidFill>
              </a:rPr>
            </a:br>
            <a:r>
              <a:rPr lang="en-US" sz="5400" dirty="0" smtClean="0">
                <a:solidFill>
                  <a:srgbClr val="000000"/>
                </a:solidFill>
              </a:rPr>
              <a:t>Color Vision Evolution in </a:t>
            </a:r>
            <a:br>
              <a:rPr lang="en-US" sz="5400" dirty="0" smtClean="0">
                <a:solidFill>
                  <a:srgbClr val="000000"/>
                </a:solidFill>
              </a:rPr>
            </a:br>
            <a:r>
              <a:rPr lang="en-US" sz="5400" dirty="0" smtClean="0">
                <a:solidFill>
                  <a:srgbClr val="000000"/>
                </a:solidFill>
              </a:rPr>
              <a:t>New World </a:t>
            </a:r>
            <a:r>
              <a:rPr lang="en-US" sz="5400" dirty="0">
                <a:solidFill>
                  <a:srgbClr val="000000"/>
                </a:solidFill>
              </a:rPr>
              <a:t>Monkeys</a:t>
            </a:r>
            <a:br>
              <a:rPr lang="en-US" sz="5400" dirty="0">
                <a:solidFill>
                  <a:srgbClr val="000000"/>
                </a:solidFill>
              </a:rPr>
            </a:br>
            <a:r>
              <a:rPr lang="en-US" sz="1200" dirty="0">
                <a:solidFill>
                  <a:srgbClr val="000000"/>
                </a:solidFill>
              </a:rPr>
              <a:t>slide version 2.0</a:t>
            </a:r>
          </a:p>
        </p:txBody>
      </p:sp>
      <p:pic>
        <p:nvPicPr>
          <p:cNvPr id="5" name="Picture 4" descr="short115px.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631440" y="5173187"/>
            <a:ext cx="3889303" cy="993933"/>
          </a:xfrm>
          <a:prstGeom prst="rect">
            <a:avLst/>
          </a:prstGeom>
        </p:spPr>
      </p:pic>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38621" y="5122487"/>
            <a:ext cx="1196339" cy="1147979"/>
          </a:xfrm>
          <a:prstGeom prst="rect">
            <a:avLst/>
          </a:prstGeom>
        </p:spPr>
      </p:pic>
      <p:pic>
        <p:nvPicPr>
          <p:cNvPr id="7" name="Picture 6"/>
          <p:cNvPicPr>
            <a:picLocks noChangeAspect="1"/>
          </p:cNvPicPr>
          <p:nvPr/>
        </p:nvPicPr>
        <p:blipFill>
          <a:blip r:embed="rId4"/>
          <a:stretch>
            <a:fillRect/>
          </a:stretch>
        </p:blipFill>
        <p:spPr>
          <a:xfrm>
            <a:off x="1191261" y="5025389"/>
            <a:ext cx="1217424" cy="1224758"/>
          </a:xfrm>
          <a:prstGeom prst="rect">
            <a:avLst/>
          </a:prstGeom>
        </p:spPr>
      </p:pic>
      <p:sp>
        <p:nvSpPr>
          <p:cNvPr id="8" name="TextBox 7"/>
          <p:cNvSpPr txBox="1"/>
          <p:nvPr/>
        </p:nvSpPr>
        <p:spPr>
          <a:xfrm>
            <a:off x="2631440" y="6121879"/>
            <a:ext cx="3889303" cy="369332"/>
          </a:xfrm>
          <a:prstGeom prst="rect">
            <a:avLst/>
          </a:prstGeom>
          <a:noFill/>
        </p:spPr>
        <p:txBody>
          <a:bodyPr wrap="square" rtlCol="0">
            <a:spAutoFit/>
          </a:bodyPr>
          <a:lstStyle/>
          <a:p>
            <a:pPr algn="ctr"/>
            <a:r>
              <a:rPr lang="en-US" dirty="0" smtClean="0">
                <a:solidFill>
                  <a:srgbClr val="000000"/>
                </a:solidFill>
                <a:hlinkClick r:id="rId5"/>
              </a:rPr>
              <a:t>http://www.evo-ed.com</a:t>
            </a:r>
            <a:endParaRPr lang="en-US" dirty="0">
              <a:solidFill>
                <a:srgbClr val="00000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Color Vision </a:t>
            </a:r>
            <a:r>
              <a:rPr lang="en-US" dirty="0" smtClean="0"/>
              <a:t>in </a:t>
            </a:r>
            <a:r>
              <a:rPr lang="en-US" dirty="0"/>
              <a:t>Monkeys</a:t>
            </a:r>
          </a:p>
        </p:txBody>
      </p:sp>
      <p:sp>
        <p:nvSpPr>
          <p:cNvPr id="3" name="Content Placeholder 2"/>
          <p:cNvSpPr>
            <a:spLocks noGrp="1"/>
          </p:cNvSpPr>
          <p:nvPr>
            <p:ph sz="half" idx="1"/>
          </p:nvPr>
        </p:nvSpPr>
        <p:spPr>
          <a:xfrm>
            <a:off x="4953000" y="1447800"/>
            <a:ext cx="4038600" cy="4953000"/>
          </a:xfrm>
        </p:spPr>
        <p:txBody>
          <a:bodyPr>
            <a:normAutofit lnSpcReduction="10000"/>
          </a:bodyPr>
          <a:lstStyle/>
          <a:p>
            <a:endParaRPr lang="en-US" dirty="0" smtClean="0"/>
          </a:p>
          <a:p>
            <a:endParaRPr lang="en-US" dirty="0"/>
          </a:p>
          <a:p>
            <a:endParaRPr lang="en-US" dirty="0" smtClean="0"/>
          </a:p>
          <a:p>
            <a:endParaRPr lang="en-US" dirty="0"/>
          </a:p>
          <a:p>
            <a:endParaRPr lang="en-US" dirty="0" smtClean="0"/>
          </a:p>
          <a:p>
            <a:endParaRPr lang="en-US" dirty="0" smtClean="0"/>
          </a:p>
          <a:p>
            <a:endParaRPr lang="en-US" dirty="0"/>
          </a:p>
          <a:p>
            <a:pPr marL="0" indent="0">
              <a:buNone/>
            </a:pPr>
            <a:endParaRPr lang="en-US" sz="2200" dirty="0"/>
          </a:p>
          <a:p>
            <a:pPr marL="0" indent="0">
              <a:buNone/>
            </a:pPr>
            <a:r>
              <a:rPr lang="en-US" sz="2200" b="1" u="sng" dirty="0" smtClean="0"/>
              <a:t>Species</a:t>
            </a:r>
            <a:r>
              <a:rPr lang="en-US" sz="2200" b="1" dirty="0" smtClean="0"/>
              <a:t>: </a:t>
            </a:r>
            <a:r>
              <a:rPr lang="en-US" sz="2200" dirty="0" smtClean="0"/>
              <a:t>White Faced Saki</a:t>
            </a:r>
          </a:p>
          <a:p>
            <a:pPr marL="0" indent="0">
              <a:buNone/>
            </a:pPr>
            <a:r>
              <a:rPr lang="en-US" sz="2200" b="1" u="sng" dirty="0" smtClean="0"/>
              <a:t>Lives</a:t>
            </a:r>
            <a:r>
              <a:rPr lang="en-US" sz="2200" b="1" dirty="0" smtClean="0"/>
              <a:t>: </a:t>
            </a:r>
            <a:r>
              <a:rPr lang="en-US" sz="2200" dirty="0" smtClean="0"/>
              <a:t>Central and South America</a:t>
            </a:r>
          </a:p>
          <a:p>
            <a:pPr marL="0" indent="0">
              <a:buNone/>
            </a:pPr>
            <a:r>
              <a:rPr lang="en-US" sz="2200" b="1" u="sng" dirty="0" smtClean="0"/>
              <a:t>Vision</a:t>
            </a:r>
            <a:r>
              <a:rPr lang="en-US" sz="2200" b="1" dirty="0" smtClean="0"/>
              <a:t>: </a:t>
            </a:r>
            <a:r>
              <a:rPr lang="en-US" sz="2200" dirty="0" smtClean="0"/>
              <a:t>Dichromatic vision</a:t>
            </a:r>
            <a:endParaRPr lang="en-US" sz="2200" dirty="0"/>
          </a:p>
        </p:txBody>
      </p:sp>
      <p:sp>
        <p:nvSpPr>
          <p:cNvPr id="13" name="Content Placeholder 2"/>
          <p:cNvSpPr>
            <a:spLocks noGrp="1"/>
          </p:cNvSpPr>
          <p:nvPr>
            <p:ph sz="half" idx="1"/>
          </p:nvPr>
        </p:nvSpPr>
        <p:spPr>
          <a:xfrm>
            <a:off x="609600" y="1447800"/>
            <a:ext cx="4038600" cy="4953000"/>
          </a:xfrm>
        </p:spPr>
        <p:txBody>
          <a:bodyPr>
            <a:normAutofit lnSpcReduction="10000"/>
          </a:bodyPr>
          <a:lstStyle/>
          <a:p>
            <a:endParaRPr lang="en-US" dirty="0" smtClean="0"/>
          </a:p>
          <a:p>
            <a:endParaRPr lang="en-US" dirty="0"/>
          </a:p>
          <a:p>
            <a:endParaRPr lang="en-US" dirty="0" smtClean="0"/>
          </a:p>
          <a:p>
            <a:endParaRPr lang="en-US" dirty="0"/>
          </a:p>
          <a:p>
            <a:endParaRPr lang="en-US" dirty="0" smtClean="0"/>
          </a:p>
          <a:p>
            <a:endParaRPr lang="en-US" dirty="0" smtClean="0"/>
          </a:p>
          <a:p>
            <a:endParaRPr lang="en-US" dirty="0"/>
          </a:p>
          <a:p>
            <a:pPr marL="0" indent="0">
              <a:buNone/>
            </a:pPr>
            <a:endParaRPr lang="en-US" sz="2200" dirty="0"/>
          </a:p>
          <a:p>
            <a:pPr marL="0" indent="0">
              <a:buNone/>
            </a:pPr>
            <a:r>
              <a:rPr lang="en-US" sz="2200" b="1" u="sng" dirty="0" smtClean="0"/>
              <a:t>Species</a:t>
            </a:r>
            <a:r>
              <a:rPr lang="en-US" sz="2200" b="1" dirty="0" smtClean="0"/>
              <a:t>: </a:t>
            </a:r>
            <a:r>
              <a:rPr lang="en-US" sz="2200" dirty="0" smtClean="0"/>
              <a:t>Guinea Baboon</a:t>
            </a:r>
          </a:p>
          <a:p>
            <a:pPr marL="0" indent="0">
              <a:buNone/>
            </a:pPr>
            <a:r>
              <a:rPr lang="en-US" sz="2200" b="1" u="sng" dirty="0" smtClean="0"/>
              <a:t>Lives</a:t>
            </a:r>
            <a:r>
              <a:rPr lang="en-US" sz="2200" b="1" dirty="0" smtClean="0"/>
              <a:t>: </a:t>
            </a:r>
            <a:r>
              <a:rPr lang="en-US" sz="2200" dirty="0" smtClean="0"/>
              <a:t>Africa</a:t>
            </a:r>
          </a:p>
          <a:p>
            <a:pPr marL="0" indent="0">
              <a:buNone/>
            </a:pPr>
            <a:r>
              <a:rPr lang="en-US" sz="2200" b="1" u="sng" dirty="0" smtClean="0"/>
              <a:t>Vision</a:t>
            </a:r>
            <a:r>
              <a:rPr lang="en-US" sz="2200" b="1" dirty="0" smtClean="0"/>
              <a:t>: </a:t>
            </a:r>
            <a:r>
              <a:rPr lang="en-US" sz="2200" dirty="0" smtClean="0"/>
              <a:t>Trichromatic vision</a:t>
            </a:r>
            <a:endParaRPr lang="en-US" sz="2200" dirty="0"/>
          </a:p>
        </p:txBody>
      </p:sp>
      <p:pic>
        <p:nvPicPr>
          <p:cNvPr id="22" name="Picture 2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66320" y="1524000"/>
            <a:ext cx="2722459" cy="3251200"/>
          </a:xfrm>
          <a:prstGeom prst="rect">
            <a:avLst/>
          </a:prstGeom>
        </p:spPr>
      </p:pic>
      <p:pic>
        <p:nvPicPr>
          <p:cNvPr id="23" name="Picture 2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14400" y="1535009"/>
            <a:ext cx="2667000" cy="3251201"/>
          </a:xfrm>
          <a:prstGeom prst="rect">
            <a:avLst/>
          </a:prstGeom>
        </p:spPr>
      </p:pic>
    </p:spTree>
    <p:extLst>
      <p:ext uri="{BB962C8B-B14F-4D97-AF65-F5344CB8AC3E}">
        <p14:creationId xmlns:p14="http://schemas.microsoft.com/office/powerpoint/2010/main" val="4132172452"/>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Old are Primates?</a:t>
            </a:r>
            <a:endParaRPr lang="en-US" dirty="0"/>
          </a:p>
        </p:txBody>
      </p:sp>
      <p:pic>
        <p:nvPicPr>
          <p:cNvPr id="8" name="Picture 7" descr="2012-02-02_11-08-36.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502" y="2754617"/>
            <a:ext cx="4566991" cy="1341141"/>
          </a:xfrm>
          <a:prstGeom prst="rect">
            <a:avLst/>
          </a:prstGeom>
          <a:ln>
            <a:solidFill>
              <a:srgbClr val="000000"/>
            </a:solidFill>
          </a:ln>
        </p:spPr>
      </p:pic>
      <p:pic>
        <p:nvPicPr>
          <p:cNvPr id="9" name="Picture 8" descr="2012-02-02_11-08-14.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3497" y="6086788"/>
            <a:ext cx="3979335" cy="707713"/>
          </a:xfrm>
          <a:prstGeom prst="rect">
            <a:avLst/>
          </a:prstGeom>
          <a:ln>
            <a:solidFill>
              <a:srgbClr val="000000"/>
            </a:solidFill>
          </a:ln>
        </p:spPr>
      </p:pic>
      <p:pic>
        <p:nvPicPr>
          <p:cNvPr id="10" name="Picture 9" descr="2012-02-02_11-07-49.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996" y="5143502"/>
            <a:ext cx="4896156" cy="846667"/>
          </a:xfrm>
          <a:prstGeom prst="rect">
            <a:avLst/>
          </a:prstGeom>
          <a:ln>
            <a:solidFill>
              <a:srgbClr val="000000"/>
            </a:solidFill>
          </a:ln>
        </p:spPr>
      </p:pic>
      <p:pic>
        <p:nvPicPr>
          <p:cNvPr id="11" name="Picture 10" descr="2012-02-02_11-04-39.png"/>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63502" y="4186699"/>
            <a:ext cx="4326122" cy="857250"/>
          </a:xfrm>
          <a:prstGeom prst="rect">
            <a:avLst/>
          </a:prstGeom>
          <a:ln>
            <a:solidFill>
              <a:srgbClr val="000000"/>
            </a:solidFill>
          </a:ln>
        </p:spPr>
      </p:pic>
      <p:pic>
        <p:nvPicPr>
          <p:cNvPr id="12" name="Picture 11" descr="2012-02-02_10-59-58.png"/>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52916" y="1364723"/>
            <a:ext cx="5842002" cy="1307435"/>
          </a:xfrm>
          <a:prstGeom prst="rect">
            <a:avLst/>
          </a:prstGeom>
          <a:ln>
            <a:solidFill>
              <a:srgbClr val="000000"/>
            </a:solidFill>
          </a:ln>
        </p:spPr>
      </p:pic>
      <p:sp>
        <p:nvSpPr>
          <p:cNvPr id="13" name="TextBox 12"/>
          <p:cNvSpPr txBox="1"/>
          <p:nvPr/>
        </p:nvSpPr>
        <p:spPr>
          <a:xfrm>
            <a:off x="5421840" y="3586534"/>
            <a:ext cx="3635377" cy="1200329"/>
          </a:xfrm>
          <a:prstGeom prst="rect">
            <a:avLst/>
          </a:prstGeom>
          <a:noFill/>
        </p:spPr>
        <p:txBody>
          <a:bodyPr wrap="square" rtlCol="0">
            <a:spAutoFit/>
          </a:bodyPr>
          <a:lstStyle/>
          <a:p>
            <a:pPr algn="ctr"/>
            <a:r>
              <a:rPr lang="en-US" sz="3600" dirty="0" smtClean="0"/>
              <a:t>~70-80 </a:t>
            </a:r>
          </a:p>
          <a:p>
            <a:pPr algn="ctr"/>
            <a:r>
              <a:rPr lang="en-US" sz="3600" dirty="0" smtClean="0"/>
              <a:t>Million Years Ago</a:t>
            </a:r>
            <a:endParaRPr lang="en-US" sz="3600" dirty="0"/>
          </a:p>
        </p:txBody>
      </p:sp>
    </p:spTree>
    <p:extLst>
      <p:ext uri="{BB962C8B-B14F-4D97-AF65-F5344CB8AC3E}">
        <p14:creationId xmlns:p14="http://schemas.microsoft.com/office/powerpoint/2010/main" val="32552213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When did primates first inhabit North America?</a:t>
            </a:r>
            <a:endParaRPr lang="en-US" dirty="0"/>
          </a:p>
        </p:txBody>
      </p:sp>
      <p:pic>
        <p:nvPicPr>
          <p:cNvPr id="5" name="Picture 4" descr="2012-02-02_10-41-15.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280582" y="1668992"/>
            <a:ext cx="6360583" cy="2426757"/>
          </a:xfrm>
          <a:prstGeom prst="rect">
            <a:avLst/>
          </a:prstGeom>
          <a:ln>
            <a:solidFill>
              <a:schemeClr val="tx1"/>
            </a:solidFill>
          </a:ln>
        </p:spPr>
      </p:pic>
      <p:pic>
        <p:nvPicPr>
          <p:cNvPr id="6" name="Picture 5" descr="2012-02-02_11-16-13.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249083" y="4360332"/>
            <a:ext cx="2529416" cy="2201335"/>
          </a:xfrm>
          <a:prstGeom prst="rect">
            <a:avLst/>
          </a:prstGeom>
        </p:spPr>
      </p:pic>
    </p:spTree>
    <p:extLst>
      <p:ext uri="{BB962C8B-B14F-4D97-AF65-F5344CB8AC3E}">
        <p14:creationId xmlns:p14="http://schemas.microsoft.com/office/powerpoint/2010/main" val="28489895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Left Bracket 14"/>
          <p:cNvSpPr/>
          <p:nvPr/>
        </p:nvSpPr>
        <p:spPr>
          <a:xfrm rot="16200000">
            <a:off x="736659" y="1546611"/>
            <a:ext cx="253999" cy="594792"/>
          </a:xfrm>
          <a:prstGeom prst="leftBracket">
            <a:avLst/>
          </a:prstGeom>
          <a:ln>
            <a:solidFill>
              <a:srgbClr val="FF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 name="Left Bracket 15"/>
          <p:cNvSpPr/>
          <p:nvPr/>
        </p:nvSpPr>
        <p:spPr>
          <a:xfrm rot="16200000">
            <a:off x="805975" y="2034512"/>
            <a:ext cx="805415" cy="678405"/>
          </a:xfrm>
          <a:prstGeom prst="leftBracket">
            <a:avLst/>
          </a:prstGeom>
          <a:ln>
            <a:solidFill>
              <a:srgbClr val="FF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Left Bracket 16"/>
          <p:cNvSpPr/>
          <p:nvPr/>
        </p:nvSpPr>
        <p:spPr>
          <a:xfrm rot="16200000">
            <a:off x="1411970" y="2578169"/>
            <a:ext cx="338666" cy="758498"/>
          </a:xfrm>
          <a:prstGeom prst="leftBracket">
            <a:avLst/>
          </a:prstGeom>
          <a:ln>
            <a:solidFill>
              <a:srgbClr val="FF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8" name="Left Bracket 17"/>
          <p:cNvSpPr/>
          <p:nvPr/>
        </p:nvSpPr>
        <p:spPr>
          <a:xfrm rot="16200000">
            <a:off x="1755286" y="2987840"/>
            <a:ext cx="558802" cy="836625"/>
          </a:xfrm>
          <a:prstGeom prst="leftBracket">
            <a:avLst/>
          </a:prstGeom>
          <a:ln>
            <a:solidFill>
              <a:srgbClr val="FF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0" name="Left Bracket 19"/>
          <p:cNvSpPr/>
          <p:nvPr/>
        </p:nvSpPr>
        <p:spPr>
          <a:xfrm rot="16200000">
            <a:off x="3272910" y="1643977"/>
            <a:ext cx="254000" cy="400055"/>
          </a:xfrm>
          <a:prstGeom prst="leftBracket">
            <a:avLst/>
          </a:prstGeom>
          <a:ln>
            <a:solidFill>
              <a:srgbClr val="FF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1" name="Left Bracket 20"/>
          <p:cNvSpPr/>
          <p:nvPr/>
        </p:nvSpPr>
        <p:spPr>
          <a:xfrm rot="16200000">
            <a:off x="2887672" y="1954075"/>
            <a:ext cx="495307" cy="529169"/>
          </a:xfrm>
          <a:prstGeom prst="leftBracket">
            <a:avLst/>
          </a:prstGeom>
          <a:ln>
            <a:solidFill>
              <a:srgbClr val="FF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2" name="Left Bracket 21"/>
          <p:cNvSpPr/>
          <p:nvPr/>
        </p:nvSpPr>
        <p:spPr>
          <a:xfrm rot="16200000">
            <a:off x="3246444" y="2346751"/>
            <a:ext cx="592684" cy="814920"/>
          </a:xfrm>
          <a:prstGeom prst="leftBracket">
            <a:avLst/>
          </a:prstGeom>
          <a:ln>
            <a:solidFill>
              <a:srgbClr val="FF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3" name="Left Bracket 22"/>
          <p:cNvSpPr/>
          <p:nvPr/>
        </p:nvSpPr>
        <p:spPr>
          <a:xfrm rot="16200000">
            <a:off x="3755512" y="2829361"/>
            <a:ext cx="643467" cy="1068919"/>
          </a:xfrm>
          <a:prstGeom prst="leftBracket">
            <a:avLst/>
          </a:prstGeom>
          <a:ln>
            <a:solidFill>
              <a:srgbClr val="FF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4" name="Left Bracket 23"/>
          <p:cNvSpPr/>
          <p:nvPr/>
        </p:nvSpPr>
        <p:spPr>
          <a:xfrm rot="16200000">
            <a:off x="3938606" y="2168963"/>
            <a:ext cx="1346196" cy="416983"/>
          </a:xfrm>
          <a:prstGeom prst="leftBracket">
            <a:avLst/>
          </a:prstGeom>
          <a:ln>
            <a:solidFill>
              <a:srgbClr val="FF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5" name="Left Bracket 24"/>
          <p:cNvSpPr/>
          <p:nvPr/>
        </p:nvSpPr>
        <p:spPr>
          <a:xfrm rot="16200000">
            <a:off x="2785036" y="2935207"/>
            <a:ext cx="533395" cy="2034091"/>
          </a:xfrm>
          <a:prstGeom prst="leftBracket">
            <a:avLst/>
          </a:prstGeom>
          <a:ln>
            <a:solidFill>
              <a:srgbClr val="FF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6" name="Left Bracket 25"/>
          <p:cNvSpPr/>
          <p:nvPr/>
        </p:nvSpPr>
        <p:spPr>
          <a:xfrm rot="16200000">
            <a:off x="7361252" y="1979496"/>
            <a:ext cx="1138815" cy="613831"/>
          </a:xfrm>
          <a:prstGeom prst="leftBracket">
            <a:avLst/>
          </a:prstGeom>
          <a:ln>
            <a:solidFill>
              <a:srgbClr val="00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7" name="Left Bracket 26"/>
          <p:cNvSpPr/>
          <p:nvPr/>
        </p:nvSpPr>
        <p:spPr>
          <a:xfrm rot="16200000">
            <a:off x="7112563" y="2873809"/>
            <a:ext cx="829732" cy="793755"/>
          </a:xfrm>
          <a:prstGeom prst="leftBracket">
            <a:avLst/>
          </a:prstGeom>
          <a:ln>
            <a:solidFill>
              <a:srgbClr val="00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8" name="Left Bracket 27"/>
          <p:cNvSpPr/>
          <p:nvPr/>
        </p:nvSpPr>
        <p:spPr>
          <a:xfrm rot="16200000">
            <a:off x="5967443" y="2015512"/>
            <a:ext cx="1037177" cy="414862"/>
          </a:xfrm>
          <a:prstGeom prst="leftBracket">
            <a:avLst/>
          </a:prstGeom>
          <a:ln>
            <a:solidFill>
              <a:srgbClr val="00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9" name="Left Bracket 28"/>
          <p:cNvSpPr/>
          <p:nvPr/>
        </p:nvSpPr>
        <p:spPr>
          <a:xfrm rot="16200000">
            <a:off x="5049335" y="2011800"/>
            <a:ext cx="1037179" cy="422285"/>
          </a:xfrm>
          <a:prstGeom prst="leftBracket">
            <a:avLst/>
          </a:prstGeom>
          <a:ln>
            <a:solidFill>
              <a:srgbClr val="00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0" name="Left Bracket 29"/>
          <p:cNvSpPr/>
          <p:nvPr/>
        </p:nvSpPr>
        <p:spPr>
          <a:xfrm rot="16200000">
            <a:off x="5556818" y="2755280"/>
            <a:ext cx="944021" cy="916525"/>
          </a:xfrm>
          <a:prstGeom prst="leftBracket">
            <a:avLst/>
          </a:prstGeom>
          <a:ln>
            <a:solidFill>
              <a:srgbClr val="00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1" name="Left Bracket 30"/>
          <p:cNvSpPr/>
          <p:nvPr/>
        </p:nvSpPr>
        <p:spPr>
          <a:xfrm rot="16200000">
            <a:off x="6519899" y="3208243"/>
            <a:ext cx="533396" cy="1488018"/>
          </a:xfrm>
          <a:prstGeom prst="leftBracket">
            <a:avLst/>
          </a:prstGeom>
          <a:ln>
            <a:solidFill>
              <a:srgbClr val="00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2" name="Left Bracket 31"/>
          <p:cNvSpPr/>
          <p:nvPr/>
        </p:nvSpPr>
        <p:spPr>
          <a:xfrm rot="16200000">
            <a:off x="4627038" y="2655787"/>
            <a:ext cx="592660" cy="3735919"/>
          </a:xfrm>
          <a:prstGeom prst="leftBracket">
            <a:avLst/>
          </a:prstGeom>
          <a:ln>
            <a:solidFill>
              <a:srgbClr val="00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35" name="Straight Connector 34"/>
          <p:cNvCxnSpPr>
            <a:stCxn id="27" idx="0"/>
          </p:cNvCxnSpPr>
          <p:nvPr/>
        </p:nvCxnSpPr>
        <p:spPr>
          <a:xfrm flipV="1">
            <a:off x="7130552" y="1717005"/>
            <a:ext cx="0" cy="1138816"/>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42" name="Straight Connector 41"/>
          <p:cNvCxnSpPr>
            <a:stCxn id="22" idx="2"/>
          </p:cNvCxnSpPr>
          <p:nvPr/>
        </p:nvCxnSpPr>
        <p:spPr>
          <a:xfrm flipV="1">
            <a:off x="3950246" y="1717005"/>
            <a:ext cx="0" cy="740864"/>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a:stCxn id="21" idx="0"/>
          </p:cNvCxnSpPr>
          <p:nvPr/>
        </p:nvCxnSpPr>
        <p:spPr>
          <a:xfrm flipV="1">
            <a:off x="2870741" y="1704354"/>
            <a:ext cx="1" cy="266652"/>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52" name="Straight Connector 51"/>
          <p:cNvCxnSpPr>
            <a:stCxn id="18" idx="2"/>
          </p:cNvCxnSpPr>
          <p:nvPr/>
        </p:nvCxnSpPr>
        <p:spPr>
          <a:xfrm flipV="1">
            <a:off x="2453000" y="1717008"/>
            <a:ext cx="0" cy="1409744"/>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55" name="Straight Connector 54"/>
          <p:cNvCxnSpPr>
            <a:stCxn id="17" idx="2"/>
          </p:cNvCxnSpPr>
          <p:nvPr/>
        </p:nvCxnSpPr>
        <p:spPr>
          <a:xfrm flipV="1">
            <a:off x="1960552" y="1717006"/>
            <a:ext cx="0" cy="1071079"/>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58" name="Straight Connector 57"/>
          <p:cNvCxnSpPr>
            <a:stCxn id="16" idx="2"/>
          </p:cNvCxnSpPr>
          <p:nvPr/>
        </p:nvCxnSpPr>
        <p:spPr>
          <a:xfrm flipV="1">
            <a:off x="1547885" y="1717009"/>
            <a:ext cx="7447" cy="253998"/>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63" name="Straight Connector 62"/>
          <p:cNvCxnSpPr/>
          <p:nvPr/>
        </p:nvCxnSpPr>
        <p:spPr>
          <a:xfrm flipV="1">
            <a:off x="4940304" y="4820080"/>
            <a:ext cx="0" cy="1893987"/>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sp>
        <p:nvSpPr>
          <p:cNvPr id="66" name="TextBox 65"/>
          <p:cNvSpPr txBox="1"/>
          <p:nvPr/>
        </p:nvSpPr>
        <p:spPr>
          <a:xfrm rot="16200000">
            <a:off x="-61848" y="904230"/>
            <a:ext cx="1256222" cy="369332"/>
          </a:xfrm>
          <a:prstGeom prst="rect">
            <a:avLst/>
          </a:prstGeom>
          <a:noFill/>
        </p:spPr>
        <p:txBody>
          <a:bodyPr wrap="square" rtlCol="0">
            <a:spAutoFit/>
          </a:bodyPr>
          <a:lstStyle/>
          <a:p>
            <a:r>
              <a:rPr lang="en-US" dirty="0" smtClean="0"/>
              <a:t>Human</a:t>
            </a:r>
            <a:endParaRPr lang="en-US" dirty="0"/>
          </a:p>
        </p:txBody>
      </p:sp>
      <p:sp>
        <p:nvSpPr>
          <p:cNvPr id="74" name="TextBox 73"/>
          <p:cNvSpPr txBox="1"/>
          <p:nvPr/>
        </p:nvSpPr>
        <p:spPr>
          <a:xfrm rot="16200000">
            <a:off x="438762" y="810047"/>
            <a:ext cx="1444587" cy="369332"/>
          </a:xfrm>
          <a:prstGeom prst="rect">
            <a:avLst/>
          </a:prstGeom>
          <a:noFill/>
        </p:spPr>
        <p:txBody>
          <a:bodyPr wrap="square" rtlCol="0">
            <a:spAutoFit/>
          </a:bodyPr>
          <a:lstStyle/>
          <a:p>
            <a:r>
              <a:rPr lang="en-US" dirty="0" smtClean="0"/>
              <a:t>Chimpanzee</a:t>
            </a:r>
            <a:endParaRPr lang="en-US" dirty="0"/>
          </a:p>
        </p:txBody>
      </p:sp>
      <p:sp>
        <p:nvSpPr>
          <p:cNvPr id="75" name="TextBox 74"/>
          <p:cNvSpPr txBox="1"/>
          <p:nvPr/>
        </p:nvSpPr>
        <p:spPr>
          <a:xfrm rot="16200000">
            <a:off x="927221" y="904230"/>
            <a:ext cx="1256222" cy="369332"/>
          </a:xfrm>
          <a:prstGeom prst="rect">
            <a:avLst/>
          </a:prstGeom>
          <a:noFill/>
        </p:spPr>
        <p:txBody>
          <a:bodyPr wrap="square" rtlCol="0">
            <a:spAutoFit/>
          </a:bodyPr>
          <a:lstStyle/>
          <a:p>
            <a:r>
              <a:rPr lang="en-US" dirty="0" smtClean="0"/>
              <a:t>Gorilla</a:t>
            </a:r>
            <a:endParaRPr lang="en-US" dirty="0"/>
          </a:p>
        </p:txBody>
      </p:sp>
      <p:sp>
        <p:nvSpPr>
          <p:cNvPr id="76" name="TextBox 75"/>
          <p:cNvSpPr txBox="1"/>
          <p:nvPr/>
        </p:nvSpPr>
        <p:spPr>
          <a:xfrm rot="16200000">
            <a:off x="1332441" y="904229"/>
            <a:ext cx="1256222" cy="369332"/>
          </a:xfrm>
          <a:prstGeom prst="rect">
            <a:avLst/>
          </a:prstGeom>
          <a:noFill/>
        </p:spPr>
        <p:txBody>
          <a:bodyPr wrap="square" rtlCol="0">
            <a:spAutoFit/>
          </a:bodyPr>
          <a:lstStyle/>
          <a:p>
            <a:r>
              <a:rPr lang="en-US" smtClean="0"/>
              <a:t>Orangutan</a:t>
            </a:r>
            <a:endParaRPr lang="en-US" dirty="0"/>
          </a:p>
        </p:txBody>
      </p:sp>
      <p:sp>
        <p:nvSpPr>
          <p:cNvPr id="77" name="TextBox 76"/>
          <p:cNvSpPr txBox="1"/>
          <p:nvPr/>
        </p:nvSpPr>
        <p:spPr>
          <a:xfrm rot="16200000">
            <a:off x="1824889" y="904230"/>
            <a:ext cx="1256222" cy="369332"/>
          </a:xfrm>
          <a:prstGeom prst="rect">
            <a:avLst/>
          </a:prstGeom>
          <a:noFill/>
        </p:spPr>
        <p:txBody>
          <a:bodyPr wrap="square" rtlCol="0">
            <a:spAutoFit/>
          </a:bodyPr>
          <a:lstStyle/>
          <a:p>
            <a:r>
              <a:rPr lang="en-US" dirty="0" smtClean="0"/>
              <a:t>Gibbon</a:t>
            </a:r>
            <a:endParaRPr lang="en-US" dirty="0"/>
          </a:p>
        </p:txBody>
      </p:sp>
      <p:sp>
        <p:nvSpPr>
          <p:cNvPr id="78" name="TextBox 77"/>
          <p:cNvSpPr txBox="1"/>
          <p:nvPr/>
        </p:nvSpPr>
        <p:spPr>
          <a:xfrm rot="16200000">
            <a:off x="2242631" y="904230"/>
            <a:ext cx="1256222" cy="369332"/>
          </a:xfrm>
          <a:prstGeom prst="rect">
            <a:avLst/>
          </a:prstGeom>
          <a:noFill/>
        </p:spPr>
        <p:txBody>
          <a:bodyPr wrap="square" rtlCol="0">
            <a:spAutoFit/>
          </a:bodyPr>
          <a:lstStyle/>
          <a:p>
            <a:r>
              <a:rPr lang="en-US" dirty="0" smtClean="0"/>
              <a:t>Rhesus</a:t>
            </a:r>
            <a:endParaRPr lang="en-US" dirty="0"/>
          </a:p>
        </p:txBody>
      </p:sp>
      <p:sp>
        <p:nvSpPr>
          <p:cNvPr id="79" name="TextBox 78"/>
          <p:cNvSpPr txBox="1"/>
          <p:nvPr/>
        </p:nvSpPr>
        <p:spPr>
          <a:xfrm rot="16200000">
            <a:off x="2971275" y="904230"/>
            <a:ext cx="1256222" cy="369332"/>
          </a:xfrm>
          <a:prstGeom prst="rect">
            <a:avLst/>
          </a:prstGeom>
          <a:noFill/>
        </p:spPr>
        <p:txBody>
          <a:bodyPr wrap="square" rtlCol="0">
            <a:spAutoFit/>
          </a:bodyPr>
          <a:lstStyle/>
          <a:p>
            <a:r>
              <a:rPr lang="en-US" dirty="0" smtClean="0"/>
              <a:t>Mangabey</a:t>
            </a:r>
            <a:endParaRPr lang="en-US" dirty="0"/>
          </a:p>
        </p:txBody>
      </p:sp>
      <p:sp>
        <p:nvSpPr>
          <p:cNvPr id="80" name="TextBox 79"/>
          <p:cNvSpPr txBox="1"/>
          <p:nvPr/>
        </p:nvSpPr>
        <p:spPr>
          <a:xfrm rot="16200000">
            <a:off x="2604078" y="904230"/>
            <a:ext cx="1256222" cy="369332"/>
          </a:xfrm>
          <a:prstGeom prst="rect">
            <a:avLst/>
          </a:prstGeom>
          <a:noFill/>
        </p:spPr>
        <p:txBody>
          <a:bodyPr wrap="square" rtlCol="0">
            <a:spAutoFit/>
          </a:bodyPr>
          <a:lstStyle/>
          <a:p>
            <a:r>
              <a:rPr lang="en-US" dirty="0" smtClean="0"/>
              <a:t>Baboon</a:t>
            </a:r>
            <a:endParaRPr lang="en-US" dirty="0"/>
          </a:p>
        </p:txBody>
      </p:sp>
      <p:sp>
        <p:nvSpPr>
          <p:cNvPr id="81" name="TextBox 80"/>
          <p:cNvSpPr txBox="1"/>
          <p:nvPr/>
        </p:nvSpPr>
        <p:spPr>
          <a:xfrm rot="16200000">
            <a:off x="3322135" y="904227"/>
            <a:ext cx="1256222" cy="369332"/>
          </a:xfrm>
          <a:prstGeom prst="rect">
            <a:avLst/>
          </a:prstGeom>
          <a:noFill/>
        </p:spPr>
        <p:txBody>
          <a:bodyPr wrap="square" rtlCol="0">
            <a:spAutoFit/>
          </a:bodyPr>
          <a:lstStyle/>
          <a:p>
            <a:r>
              <a:rPr lang="en-US" dirty="0" smtClean="0"/>
              <a:t>Mona</a:t>
            </a:r>
            <a:endParaRPr lang="en-US" dirty="0"/>
          </a:p>
        </p:txBody>
      </p:sp>
      <p:sp>
        <p:nvSpPr>
          <p:cNvPr id="82" name="TextBox 81"/>
          <p:cNvSpPr txBox="1"/>
          <p:nvPr/>
        </p:nvSpPr>
        <p:spPr>
          <a:xfrm rot="16200000">
            <a:off x="4192085" y="891576"/>
            <a:ext cx="1256222" cy="369332"/>
          </a:xfrm>
          <a:prstGeom prst="rect">
            <a:avLst/>
          </a:prstGeom>
          <a:noFill/>
        </p:spPr>
        <p:txBody>
          <a:bodyPr wrap="square" rtlCol="0">
            <a:spAutoFit/>
          </a:bodyPr>
          <a:lstStyle/>
          <a:p>
            <a:r>
              <a:rPr lang="en-US" dirty="0" smtClean="0"/>
              <a:t>Colobus</a:t>
            </a:r>
            <a:endParaRPr lang="en-US" dirty="0"/>
          </a:p>
        </p:txBody>
      </p:sp>
      <p:sp>
        <p:nvSpPr>
          <p:cNvPr id="83" name="TextBox 82"/>
          <p:cNvSpPr txBox="1"/>
          <p:nvPr/>
        </p:nvSpPr>
        <p:spPr>
          <a:xfrm rot="16200000">
            <a:off x="3772486" y="891579"/>
            <a:ext cx="1256222" cy="369332"/>
          </a:xfrm>
          <a:prstGeom prst="rect">
            <a:avLst/>
          </a:prstGeom>
          <a:noFill/>
        </p:spPr>
        <p:txBody>
          <a:bodyPr wrap="square" rtlCol="0">
            <a:spAutoFit/>
          </a:bodyPr>
          <a:lstStyle/>
          <a:p>
            <a:r>
              <a:rPr lang="en-US" dirty="0" smtClean="0"/>
              <a:t>Langur</a:t>
            </a:r>
            <a:endParaRPr lang="en-US" dirty="0"/>
          </a:p>
        </p:txBody>
      </p:sp>
      <p:sp>
        <p:nvSpPr>
          <p:cNvPr id="84" name="TextBox 83"/>
          <p:cNvSpPr txBox="1"/>
          <p:nvPr/>
        </p:nvSpPr>
        <p:spPr>
          <a:xfrm rot="16200000">
            <a:off x="7431126" y="725891"/>
            <a:ext cx="1612899" cy="369332"/>
          </a:xfrm>
          <a:prstGeom prst="rect">
            <a:avLst/>
          </a:prstGeom>
          <a:noFill/>
        </p:spPr>
        <p:txBody>
          <a:bodyPr wrap="square" rtlCol="0">
            <a:spAutoFit/>
          </a:bodyPr>
          <a:lstStyle/>
          <a:p>
            <a:r>
              <a:rPr lang="en-US" dirty="0" smtClean="0"/>
              <a:t>Wooly Monkey</a:t>
            </a:r>
            <a:endParaRPr lang="en-US" dirty="0"/>
          </a:p>
        </p:txBody>
      </p:sp>
      <p:sp>
        <p:nvSpPr>
          <p:cNvPr id="85" name="TextBox 84"/>
          <p:cNvSpPr txBox="1"/>
          <p:nvPr/>
        </p:nvSpPr>
        <p:spPr>
          <a:xfrm rot="16200000">
            <a:off x="6065352" y="904227"/>
            <a:ext cx="1256222" cy="369332"/>
          </a:xfrm>
          <a:prstGeom prst="rect">
            <a:avLst/>
          </a:prstGeom>
          <a:noFill/>
        </p:spPr>
        <p:txBody>
          <a:bodyPr wrap="square" rtlCol="0">
            <a:spAutoFit/>
          </a:bodyPr>
          <a:lstStyle/>
          <a:p>
            <a:r>
              <a:rPr lang="en-US" smtClean="0"/>
              <a:t>Marmoset</a:t>
            </a:r>
            <a:endParaRPr lang="en-US" dirty="0"/>
          </a:p>
        </p:txBody>
      </p:sp>
      <p:sp>
        <p:nvSpPr>
          <p:cNvPr id="86" name="TextBox 85"/>
          <p:cNvSpPr txBox="1"/>
          <p:nvPr/>
        </p:nvSpPr>
        <p:spPr>
          <a:xfrm rot="16200000">
            <a:off x="6776533" y="1178322"/>
            <a:ext cx="708038" cy="369332"/>
          </a:xfrm>
          <a:prstGeom prst="rect">
            <a:avLst/>
          </a:prstGeom>
          <a:noFill/>
        </p:spPr>
        <p:txBody>
          <a:bodyPr wrap="square" rtlCol="0">
            <a:spAutoFit/>
          </a:bodyPr>
          <a:lstStyle/>
          <a:p>
            <a:r>
              <a:rPr lang="en-US" dirty="0" smtClean="0"/>
              <a:t>Sakis</a:t>
            </a:r>
            <a:endParaRPr lang="en-US" dirty="0"/>
          </a:p>
        </p:txBody>
      </p:sp>
      <p:sp>
        <p:nvSpPr>
          <p:cNvPr id="87" name="TextBox 86"/>
          <p:cNvSpPr txBox="1"/>
          <p:nvPr/>
        </p:nvSpPr>
        <p:spPr>
          <a:xfrm rot="16200000">
            <a:off x="5400473" y="658429"/>
            <a:ext cx="1747823" cy="369332"/>
          </a:xfrm>
          <a:prstGeom prst="rect">
            <a:avLst/>
          </a:prstGeom>
          <a:noFill/>
        </p:spPr>
        <p:txBody>
          <a:bodyPr wrap="square" rtlCol="0">
            <a:spAutoFit/>
          </a:bodyPr>
          <a:lstStyle/>
          <a:p>
            <a:r>
              <a:rPr lang="en-US" dirty="0" smtClean="0"/>
              <a:t>Owl Monkey</a:t>
            </a:r>
            <a:endParaRPr lang="en-US" dirty="0"/>
          </a:p>
        </p:txBody>
      </p:sp>
      <p:sp>
        <p:nvSpPr>
          <p:cNvPr id="88" name="TextBox 87"/>
          <p:cNvSpPr txBox="1"/>
          <p:nvPr/>
        </p:nvSpPr>
        <p:spPr>
          <a:xfrm rot="16200000">
            <a:off x="4902249" y="655522"/>
            <a:ext cx="1753637" cy="369332"/>
          </a:xfrm>
          <a:prstGeom prst="rect">
            <a:avLst/>
          </a:prstGeom>
          <a:noFill/>
        </p:spPr>
        <p:txBody>
          <a:bodyPr wrap="square" rtlCol="0">
            <a:spAutoFit/>
          </a:bodyPr>
          <a:lstStyle/>
          <a:p>
            <a:r>
              <a:rPr lang="en-US" dirty="0" smtClean="0"/>
              <a:t>Squirrel Monkey</a:t>
            </a:r>
            <a:endParaRPr lang="en-US" dirty="0"/>
          </a:p>
        </p:txBody>
      </p:sp>
      <p:sp>
        <p:nvSpPr>
          <p:cNvPr id="89" name="TextBox 88"/>
          <p:cNvSpPr txBox="1"/>
          <p:nvPr/>
        </p:nvSpPr>
        <p:spPr>
          <a:xfrm rot="16200000">
            <a:off x="4728671" y="904230"/>
            <a:ext cx="1256222" cy="369332"/>
          </a:xfrm>
          <a:prstGeom prst="rect">
            <a:avLst/>
          </a:prstGeom>
          <a:noFill/>
        </p:spPr>
        <p:txBody>
          <a:bodyPr wrap="square" rtlCol="0">
            <a:spAutoFit/>
          </a:bodyPr>
          <a:lstStyle/>
          <a:p>
            <a:r>
              <a:rPr lang="en-US" dirty="0" smtClean="0"/>
              <a:t>Capuchin</a:t>
            </a:r>
            <a:endParaRPr lang="en-US" dirty="0"/>
          </a:p>
        </p:txBody>
      </p:sp>
      <p:sp>
        <p:nvSpPr>
          <p:cNvPr id="90" name="TextBox 89"/>
          <p:cNvSpPr txBox="1"/>
          <p:nvPr/>
        </p:nvSpPr>
        <p:spPr>
          <a:xfrm rot="16200000">
            <a:off x="6730769" y="639366"/>
            <a:ext cx="1785950" cy="369332"/>
          </a:xfrm>
          <a:prstGeom prst="rect">
            <a:avLst/>
          </a:prstGeom>
          <a:noFill/>
        </p:spPr>
        <p:txBody>
          <a:bodyPr wrap="square" rtlCol="0">
            <a:spAutoFit/>
          </a:bodyPr>
          <a:lstStyle/>
          <a:p>
            <a:r>
              <a:rPr lang="en-US" dirty="0" smtClean="0"/>
              <a:t>Spider Monkey</a:t>
            </a:r>
            <a:endParaRPr lang="en-US" dirty="0"/>
          </a:p>
        </p:txBody>
      </p:sp>
      <p:cxnSp>
        <p:nvCxnSpPr>
          <p:cNvPr id="108" name="Straight Connector 107"/>
          <p:cNvCxnSpPr>
            <a:endCxn id="16" idx="0"/>
          </p:cNvCxnSpPr>
          <p:nvPr/>
        </p:nvCxnSpPr>
        <p:spPr>
          <a:xfrm flipV="1">
            <a:off x="869480" y="1971007"/>
            <a:ext cx="0" cy="258273"/>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11" name="Straight Connector 110"/>
          <p:cNvCxnSpPr>
            <a:endCxn id="16" idx="1"/>
          </p:cNvCxnSpPr>
          <p:nvPr/>
        </p:nvCxnSpPr>
        <p:spPr>
          <a:xfrm flipV="1">
            <a:off x="1208683" y="2776422"/>
            <a:ext cx="0" cy="155591"/>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12" name="Straight Connector 111"/>
          <p:cNvCxnSpPr>
            <a:endCxn id="18" idx="0"/>
          </p:cNvCxnSpPr>
          <p:nvPr/>
        </p:nvCxnSpPr>
        <p:spPr>
          <a:xfrm flipV="1">
            <a:off x="1616375" y="3126752"/>
            <a:ext cx="0" cy="169328"/>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20" name="Straight Connector 119"/>
          <p:cNvCxnSpPr>
            <a:endCxn id="25" idx="0"/>
          </p:cNvCxnSpPr>
          <p:nvPr/>
        </p:nvCxnSpPr>
        <p:spPr>
          <a:xfrm flipV="1">
            <a:off x="2034688" y="3685555"/>
            <a:ext cx="0" cy="152392"/>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124" name="Right Arrow 123"/>
          <p:cNvSpPr/>
          <p:nvPr/>
        </p:nvSpPr>
        <p:spPr>
          <a:xfrm>
            <a:off x="5036099" y="4896506"/>
            <a:ext cx="909094" cy="321733"/>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25" name="Right Arrow 124"/>
          <p:cNvSpPr/>
          <p:nvPr/>
        </p:nvSpPr>
        <p:spPr>
          <a:xfrm flipH="1">
            <a:off x="3899430" y="4896506"/>
            <a:ext cx="920766" cy="321733"/>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28" name="TextBox 127"/>
          <p:cNvSpPr txBox="1"/>
          <p:nvPr/>
        </p:nvSpPr>
        <p:spPr>
          <a:xfrm>
            <a:off x="3835989" y="4250913"/>
            <a:ext cx="2144679" cy="553998"/>
          </a:xfrm>
          <a:prstGeom prst="rect">
            <a:avLst/>
          </a:prstGeom>
          <a:noFill/>
        </p:spPr>
        <p:txBody>
          <a:bodyPr wrap="square" rtlCol="0">
            <a:spAutoFit/>
          </a:bodyPr>
          <a:lstStyle/>
          <a:p>
            <a:pPr algn="ctr"/>
            <a:r>
              <a:rPr lang="en-US" b="1" dirty="0" smtClean="0"/>
              <a:t>Continents Split</a:t>
            </a:r>
          </a:p>
          <a:p>
            <a:pPr algn="ctr"/>
            <a:r>
              <a:rPr lang="en-US" sz="1100" dirty="0" smtClean="0"/>
              <a:t>50 Million Years Ago</a:t>
            </a:r>
            <a:endParaRPr lang="en-US" sz="1100" dirty="0"/>
          </a:p>
        </p:txBody>
      </p:sp>
      <p:sp>
        <p:nvSpPr>
          <p:cNvPr id="131" name="TextBox 130"/>
          <p:cNvSpPr txBox="1"/>
          <p:nvPr/>
        </p:nvSpPr>
        <p:spPr>
          <a:xfrm>
            <a:off x="306073" y="5061225"/>
            <a:ext cx="2483623" cy="584776"/>
          </a:xfrm>
          <a:prstGeom prst="rect">
            <a:avLst/>
          </a:prstGeom>
          <a:noFill/>
        </p:spPr>
        <p:txBody>
          <a:bodyPr wrap="square" rtlCol="0">
            <a:spAutoFit/>
          </a:bodyPr>
          <a:lstStyle/>
          <a:p>
            <a:r>
              <a:rPr lang="en-US" sz="2000" b="1" dirty="0" smtClean="0"/>
              <a:t>Color Vision Evolves!</a:t>
            </a:r>
          </a:p>
          <a:p>
            <a:r>
              <a:rPr lang="en-US" sz="1200" dirty="0" smtClean="0"/>
              <a:t>Gene Duplication and Mutation</a:t>
            </a:r>
            <a:endParaRPr lang="en-US" sz="1200" dirty="0"/>
          </a:p>
        </p:txBody>
      </p:sp>
      <p:pic>
        <p:nvPicPr>
          <p:cNvPr id="137" name="Picture 136" descr="2012-02-06_14-41-12.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8614" y="4118407"/>
            <a:ext cx="2648981" cy="1023407"/>
          </a:xfrm>
          <a:prstGeom prst="rect">
            <a:avLst/>
          </a:prstGeom>
        </p:spPr>
      </p:pic>
      <p:sp>
        <p:nvSpPr>
          <p:cNvPr id="54" name="TextBox 53"/>
          <p:cNvSpPr txBox="1"/>
          <p:nvPr/>
        </p:nvSpPr>
        <p:spPr>
          <a:xfrm>
            <a:off x="5475336" y="6234142"/>
            <a:ext cx="2827841" cy="584776"/>
          </a:xfrm>
          <a:prstGeom prst="rect">
            <a:avLst/>
          </a:prstGeom>
          <a:noFill/>
        </p:spPr>
        <p:txBody>
          <a:bodyPr wrap="square" rtlCol="0">
            <a:spAutoFit/>
          </a:bodyPr>
          <a:lstStyle/>
          <a:p>
            <a:r>
              <a:rPr lang="en-US" sz="2000" b="1" dirty="0" smtClean="0"/>
              <a:t>Rise of Primates</a:t>
            </a:r>
          </a:p>
          <a:p>
            <a:r>
              <a:rPr lang="en-US" sz="1200" dirty="0" smtClean="0"/>
              <a:t>75 Million Years Ago</a:t>
            </a:r>
            <a:endParaRPr lang="en-US" sz="1200" dirty="0"/>
          </a:p>
        </p:txBody>
      </p:sp>
      <p:sp>
        <p:nvSpPr>
          <p:cNvPr id="56" name="Right Arrow 55"/>
          <p:cNvSpPr/>
          <p:nvPr/>
        </p:nvSpPr>
        <p:spPr>
          <a:xfrm>
            <a:off x="4940304" y="6369488"/>
            <a:ext cx="535016" cy="203208"/>
          </a:xfrm>
          <a:prstGeom prst="rightArrow">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59" name="TextBox 58"/>
          <p:cNvSpPr txBox="1"/>
          <p:nvPr/>
        </p:nvSpPr>
        <p:spPr>
          <a:xfrm>
            <a:off x="5483802" y="5643454"/>
            <a:ext cx="3863397" cy="584776"/>
          </a:xfrm>
          <a:prstGeom prst="rect">
            <a:avLst/>
          </a:prstGeom>
          <a:noFill/>
        </p:spPr>
        <p:txBody>
          <a:bodyPr wrap="square" rtlCol="0">
            <a:spAutoFit/>
          </a:bodyPr>
          <a:lstStyle/>
          <a:p>
            <a:r>
              <a:rPr lang="en-US" sz="2000" b="1" dirty="0" smtClean="0"/>
              <a:t>Primates In New/Old World</a:t>
            </a:r>
          </a:p>
          <a:p>
            <a:r>
              <a:rPr lang="en-US" sz="1200" dirty="0"/>
              <a:t>5</a:t>
            </a:r>
            <a:r>
              <a:rPr lang="en-US" sz="1200" dirty="0" smtClean="0"/>
              <a:t>5 Million Years Ago</a:t>
            </a:r>
            <a:endParaRPr lang="en-US" sz="1200" dirty="0"/>
          </a:p>
        </p:txBody>
      </p:sp>
      <p:sp>
        <p:nvSpPr>
          <p:cNvPr id="60" name="Right Arrow 59"/>
          <p:cNvSpPr/>
          <p:nvPr/>
        </p:nvSpPr>
        <p:spPr>
          <a:xfrm>
            <a:off x="4948771" y="5778800"/>
            <a:ext cx="535016" cy="203208"/>
          </a:xfrm>
          <a:prstGeom prst="rightArrow">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61" name="TextBox 60"/>
          <p:cNvSpPr txBox="1"/>
          <p:nvPr/>
        </p:nvSpPr>
        <p:spPr>
          <a:xfrm rot="20453354">
            <a:off x="2954809" y="4914268"/>
            <a:ext cx="979967" cy="307777"/>
          </a:xfrm>
          <a:prstGeom prst="rect">
            <a:avLst/>
          </a:prstGeom>
          <a:noFill/>
        </p:spPr>
        <p:txBody>
          <a:bodyPr wrap="square" rtlCol="0">
            <a:spAutoFit/>
          </a:bodyPr>
          <a:lstStyle/>
          <a:p>
            <a:r>
              <a:rPr lang="en-US" sz="1400" dirty="0" smtClean="0">
                <a:latin typeface="Britannic Bold"/>
                <a:cs typeface="Britannic Bold"/>
              </a:rPr>
              <a:t>Old World</a:t>
            </a:r>
          </a:p>
        </p:txBody>
      </p:sp>
      <p:sp>
        <p:nvSpPr>
          <p:cNvPr id="62" name="TextBox 61"/>
          <p:cNvSpPr txBox="1"/>
          <p:nvPr/>
        </p:nvSpPr>
        <p:spPr>
          <a:xfrm rot="20601418">
            <a:off x="5889347" y="4933120"/>
            <a:ext cx="1111964" cy="307777"/>
          </a:xfrm>
          <a:prstGeom prst="rect">
            <a:avLst/>
          </a:prstGeom>
          <a:noFill/>
        </p:spPr>
        <p:txBody>
          <a:bodyPr wrap="square" rtlCol="0">
            <a:spAutoFit/>
          </a:bodyPr>
          <a:lstStyle/>
          <a:p>
            <a:r>
              <a:rPr lang="en-US" sz="1400" dirty="0" smtClean="0">
                <a:latin typeface="Britannic Bold"/>
                <a:cs typeface="Britannic Bold"/>
              </a:rPr>
              <a:t>New World</a:t>
            </a:r>
          </a:p>
        </p:txBody>
      </p:sp>
      <p:cxnSp>
        <p:nvCxnSpPr>
          <p:cNvPr id="64" name="Straight Connector 63"/>
          <p:cNvCxnSpPr/>
          <p:nvPr/>
        </p:nvCxnSpPr>
        <p:spPr>
          <a:xfrm flipH="1" flipV="1">
            <a:off x="3053168" y="4227417"/>
            <a:ext cx="7884" cy="282494"/>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69576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31"/>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animBg="1"/>
      <p:bldP spid="125" grpId="0" animBg="1"/>
      <p:bldP spid="128" grpId="0"/>
      <p:bldP spid="131" grpId="0"/>
      <p:bldP spid="54" grpId="0"/>
      <p:bldP spid="56" grpId="0" animBg="1"/>
      <p:bldP spid="59" grpId="0"/>
      <p:bldP spid="60" grpId="0" animBg="1"/>
      <p:bldP spid="61" grpId="0"/>
      <p:bldP spid="62"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013-03-17_13-06-52.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52596" y="139700"/>
            <a:ext cx="8046463" cy="6578600"/>
          </a:xfrm>
          <a:prstGeom prst="rect">
            <a:avLst/>
          </a:prstGeom>
        </p:spPr>
      </p:pic>
    </p:spTree>
    <p:extLst>
      <p:ext uri="{BB962C8B-B14F-4D97-AF65-F5344CB8AC3E}">
        <p14:creationId xmlns:p14="http://schemas.microsoft.com/office/powerpoint/2010/main" val="3392098931"/>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6"/>
          <p:cNvSpPr txBox="1">
            <a:spLocks/>
          </p:cNvSpPr>
          <p:nvPr/>
        </p:nvSpPr>
        <p:spPr>
          <a:xfrm>
            <a:off x="457200" y="286332"/>
            <a:ext cx="8229600" cy="1676400"/>
          </a:xfrm>
          <a:prstGeom prst="rect">
            <a:avLst/>
          </a:prstGeom>
        </p:spPr>
        <p:txBody>
          <a:bodyPr vert="horz" lIns="91440" tIns="45720" rIns="91440" bIns="45720" rtlCol="0" anchor="ctr">
            <a:normAutofit fontScale="975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5400" dirty="0" smtClean="0"/>
              <a:t>Summary and Application -</a:t>
            </a:r>
            <a:br>
              <a:rPr lang="en-US" sz="5400" dirty="0" smtClean="0"/>
            </a:br>
            <a:r>
              <a:rPr lang="en-US" sz="5400" dirty="0" smtClean="0"/>
              <a:t>Color Vision in Monkeys</a:t>
            </a:r>
            <a:endParaRPr lang="en-US" sz="5400" dirty="0"/>
          </a:p>
        </p:txBody>
      </p:sp>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920154" y="4526162"/>
            <a:ext cx="2766646" cy="1861913"/>
          </a:xfrm>
          <a:prstGeom prst="rect">
            <a:avLst/>
          </a:prstGeom>
        </p:spPr>
      </p:pic>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45805" y="2501772"/>
            <a:ext cx="674003" cy="1546402"/>
          </a:xfrm>
          <a:prstGeom prst="rect">
            <a:avLst/>
          </a:prstGeom>
        </p:spPr>
      </p:pic>
      <p:pic>
        <p:nvPicPr>
          <p:cNvPr id="10" name="Picture 9"/>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677215" y="2442308"/>
            <a:ext cx="1866846" cy="1718907"/>
          </a:xfrm>
          <a:prstGeom prst="rect">
            <a:avLst/>
          </a:prstGeom>
        </p:spPr>
      </p:pic>
      <p:pic>
        <p:nvPicPr>
          <p:cNvPr id="16" name="Picture 15"/>
          <p:cNvPicPr>
            <a:picLocks noChangeAspect="1"/>
          </p:cNvPicPr>
          <p:nvPr/>
        </p:nvPicPr>
        <p:blipFill>
          <a:blip r:embed="rId6"/>
          <a:stretch>
            <a:fillRect/>
          </a:stretch>
        </p:blipFill>
        <p:spPr>
          <a:xfrm rot="10800000">
            <a:off x="547234" y="2968596"/>
            <a:ext cx="2286401" cy="563412"/>
          </a:xfrm>
          <a:prstGeom prst="rect">
            <a:avLst/>
          </a:prstGeom>
        </p:spPr>
      </p:pic>
      <p:pic>
        <p:nvPicPr>
          <p:cNvPr id="17" name="Picture 16"/>
          <p:cNvPicPr preferRelativeResize="0">
            <a:picLocks/>
          </p:cNvPicPr>
          <p:nvPr/>
        </p:nvPicPr>
        <p:blipFill>
          <a:blip r:embed="rId7"/>
          <a:stretch>
            <a:fillRect/>
          </a:stretch>
        </p:blipFill>
        <p:spPr>
          <a:xfrm>
            <a:off x="547235" y="2442308"/>
            <a:ext cx="2297565" cy="563412"/>
          </a:xfrm>
          <a:prstGeom prst="rect">
            <a:avLst/>
          </a:prstGeom>
        </p:spPr>
      </p:pic>
      <p:pic>
        <p:nvPicPr>
          <p:cNvPr id="19" name="Picture 18" descr="410px-Cone-response.svg.png"/>
          <p:cNvPicPr>
            <a:picLocks noChangeAspect="1"/>
          </p:cNvPicPr>
          <p:nvPr/>
        </p:nvPicPr>
        <p:blipFill>
          <a:blip r:embed="rId8"/>
          <a:stretch>
            <a:fillRect/>
          </a:stretch>
        </p:blipFill>
        <p:spPr>
          <a:xfrm>
            <a:off x="3090188" y="1841444"/>
            <a:ext cx="3055617" cy="1875692"/>
          </a:xfrm>
          <a:prstGeom prst="rect">
            <a:avLst/>
          </a:prstGeom>
        </p:spPr>
      </p:pic>
      <p:pic>
        <p:nvPicPr>
          <p:cNvPr id="13314" name="Picture 2" descr="C:\Users\PWhite\Dropbox\Evo-Ed Website\EvoEd_Images\Primate\geo_genes.pn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457200" y="3717136"/>
            <a:ext cx="4887686" cy="302941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947577367"/>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Complete Evolutionary Picture</a:t>
            </a:r>
            <a:endParaRPr lang="en-US" dirty="0"/>
          </a:p>
        </p:txBody>
      </p:sp>
      <p:sp>
        <p:nvSpPr>
          <p:cNvPr id="3" name="Content Placeholder 2"/>
          <p:cNvSpPr>
            <a:spLocks noGrp="1"/>
          </p:cNvSpPr>
          <p:nvPr>
            <p:ph idx="1"/>
          </p:nvPr>
        </p:nvSpPr>
        <p:spPr>
          <a:xfrm>
            <a:off x="457200" y="1502834"/>
            <a:ext cx="8229600" cy="4623330"/>
          </a:xfrm>
        </p:spPr>
        <p:txBody>
          <a:bodyPr/>
          <a:lstStyle/>
          <a:p>
            <a:r>
              <a:rPr lang="en-US" smtClean="0"/>
              <a:t>Genetics</a:t>
            </a:r>
            <a:endParaRPr lang="en-US" dirty="0" smtClean="0"/>
          </a:p>
          <a:p>
            <a:r>
              <a:rPr lang="en-US" dirty="0" smtClean="0"/>
              <a:t>Cell Biology</a:t>
            </a:r>
          </a:p>
          <a:p>
            <a:r>
              <a:rPr lang="en-US" dirty="0" smtClean="0"/>
              <a:t>Biogeography</a:t>
            </a:r>
          </a:p>
          <a:p>
            <a:r>
              <a:rPr lang="en-US" dirty="0" smtClean="0"/>
              <a:t>Ecology</a:t>
            </a:r>
          </a:p>
          <a:p>
            <a:r>
              <a:rPr lang="en-US" smtClean="0"/>
              <a:t>Phylogenetics</a:t>
            </a:r>
            <a:endParaRPr lang="en-US" dirty="0" smtClean="0"/>
          </a:p>
          <a:p>
            <a:r>
              <a:rPr lang="en-US" smtClean="0"/>
              <a:t>Paleontology</a:t>
            </a:r>
            <a:endParaRPr lang="en-US" dirty="0"/>
          </a:p>
          <a:p>
            <a:r>
              <a:rPr lang="en-US" dirty="0" smtClean="0"/>
              <a:t>Geology</a:t>
            </a:r>
            <a:endParaRPr lang="en-US" dirty="0"/>
          </a:p>
        </p:txBody>
      </p:sp>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288744" y="1373293"/>
            <a:ext cx="1424548" cy="1311659"/>
          </a:xfrm>
          <a:prstGeom prst="rect">
            <a:avLst/>
          </a:prstGeom>
        </p:spPr>
      </p:pic>
      <p:pic>
        <p:nvPicPr>
          <p:cNvPr id="10" name="Picture 9"/>
          <p:cNvPicPr>
            <a:picLocks noChangeAspect="1"/>
          </p:cNvPicPr>
          <p:nvPr/>
        </p:nvPicPr>
        <p:blipFill>
          <a:blip r:embed="rId3"/>
          <a:stretch>
            <a:fillRect/>
          </a:stretch>
        </p:blipFill>
        <p:spPr>
          <a:xfrm rot="10800000">
            <a:off x="4241475" y="2029123"/>
            <a:ext cx="1461006" cy="309795"/>
          </a:xfrm>
          <a:prstGeom prst="rect">
            <a:avLst/>
          </a:prstGeom>
        </p:spPr>
      </p:pic>
      <p:pic>
        <p:nvPicPr>
          <p:cNvPr id="11" name="Picture 10"/>
          <p:cNvPicPr preferRelativeResize="0">
            <a:picLocks/>
          </p:cNvPicPr>
          <p:nvPr/>
        </p:nvPicPr>
        <p:blipFill>
          <a:blip r:embed="rId4" cstate="screen">
            <a:extLst>
              <a:ext uri="{28A0092B-C50C-407E-A947-70E740481C1C}">
                <a14:useLocalDpi xmlns:a14="http://schemas.microsoft.com/office/drawing/2010/main"/>
              </a:ext>
            </a:extLst>
          </a:blip>
          <a:stretch>
            <a:fillRect/>
          </a:stretch>
        </p:blipFill>
        <p:spPr>
          <a:xfrm>
            <a:off x="4241475" y="1719328"/>
            <a:ext cx="1461005" cy="309795"/>
          </a:xfrm>
          <a:prstGeom prst="rect">
            <a:avLst/>
          </a:prstGeom>
        </p:spPr>
      </p:pic>
      <p:pic>
        <p:nvPicPr>
          <p:cNvPr id="13" name="Picture 12" descr="2012-02-02_11-21-31.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88744" y="4469779"/>
            <a:ext cx="1679578" cy="1942134"/>
          </a:xfrm>
          <a:prstGeom prst="rect">
            <a:avLst/>
          </a:prstGeom>
        </p:spPr>
      </p:pic>
      <p:pic>
        <p:nvPicPr>
          <p:cNvPr id="14" name="Picture 13" descr="red cone.png"/>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4134036" y="5376332"/>
            <a:ext cx="480510" cy="1035581"/>
          </a:xfrm>
          <a:prstGeom prst="rect">
            <a:avLst/>
          </a:prstGeom>
        </p:spPr>
      </p:pic>
      <p:pic>
        <p:nvPicPr>
          <p:cNvPr id="15" name="Picture 14" descr="blue cone.png"/>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4502866" y="5376332"/>
            <a:ext cx="480510" cy="1035581"/>
          </a:xfrm>
          <a:prstGeom prst="rect">
            <a:avLst/>
          </a:prstGeom>
        </p:spPr>
      </p:pic>
      <p:pic>
        <p:nvPicPr>
          <p:cNvPr id="16" name="Picture 15" descr="green cone.png"/>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3762473" y="5376332"/>
            <a:ext cx="480510" cy="1035581"/>
          </a:xfrm>
          <a:prstGeom prst="rect">
            <a:avLst/>
          </a:prstGeom>
        </p:spPr>
      </p:pic>
      <p:pic>
        <p:nvPicPr>
          <p:cNvPr id="17" name="Picture 16" descr="applepro.jp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762473" y="4449865"/>
            <a:ext cx="1026815" cy="926467"/>
          </a:xfrm>
          <a:prstGeom prst="rect">
            <a:avLst/>
          </a:prstGeom>
        </p:spPr>
      </p:pic>
      <p:pic>
        <p:nvPicPr>
          <p:cNvPr id="18" name="Picture 17" descr="apple.jpg"/>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789288" y="4469779"/>
            <a:ext cx="1000387" cy="906553"/>
          </a:xfrm>
          <a:prstGeom prst="rect">
            <a:avLst/>
          </a:prstGeom>
        </p:spPr>
      </p:pic>
      <p:pic>
        <p:nvPicPr>
          <p:cNvPr id="19" name="Picture 18" descr="2012-02-02_11-16-13.png"/>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087834" y="1636845"/>
            <a:ext cx="1057976" cy="920750"/>
          </a:xfrm>
          <a:prstGeom prst="rect">
            <a:avLst/>
          </a:prstGeom>
        </p:spPr>
      </p:pic>
      <p:pic>
        <p:nvPicPr>
          <p:cNvPr id="20" name="Picture 19" descr="unequal crossing over2.png"/>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6030844" y="2912062"/>
            <a:ext cx="3113156" cy="1331443"/>
          </a:xfrm>
          <a:prstGeom prst="rect">
            <a:avLst/>
          </a:prstGeom>
        </p:spPr>
      </p:pic>
      <p:pic>
        <p:nvPicPr>
          <p:cNvPr id="14338" name="Picture 2" descr="C:\Users\PWhite\Dropbox\Evo-Ed Website\EvoEd_Images\Primate\evoEd_newWorld.png"/>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5793661" y="4449865"/>
            <a:ext cx="1352149" cy="1944623"/>
          </a:xfrm>
          <a:prstGeom prst="rect">
            <a:avLst/>
          </a:prstGeom>
          <a:noFill/>
          <a:extLst>
            <a:ext uri="{909E8E84-426E-40dd-AFC4-6F175D3DCCD1}">
              <a14:hiddenFill xmlns:a14="http://schemas.microsoft.com/office/drawing/2010/main" xmlns="">
                <a:solidFill>
                  <a:srgbClr val="FFFFFF"/>
                </a:solidFill>
              </a14:hiddenFill>
            </a:ext>
          </a:extLst>
        </p:spPr>
      </p:pic>
      <p:pic>
        <p:nvPicPr>
          <p:cNvPr id="14339" name="Picture 3" descr="C:\Users\PWhite\Dropbox\Evo-Ed Website\EvoEd_Images\Primate\duplication_mutation.png"/>
          <p:cNvPicPr>
            <a:picLocks noChangeAspect="1" noChangeArrowheads="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4032160" y="2650212"/>
            <a:ext cx="1514256" cy="179965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710991382"/>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Monkey Color </a:t>
            </a:r>
            <a:r>
              <a:rPr lang="en-US" dirty="0"/>
              <a:t>Vision</a:t>
            </a:r>
            <a:r>
              <a:rPr lang="en-US" dirty="0" smtClean="0"/>
              <a:t>: </a:t>
            </a:r>
            <a:r>
              <a:rPr lang="en-US" dirty="0"/>
              <a:t>Natural </a:t>
            </a:r>
            <a:r>
              <a:rPr lang="en-US" dirty="0" smtClean="0"/>
              <a:t>History</a:t>
            </a:r>
            <a:endParaRPr lang="en-US" dirty="0"/>
          </a:p>
        </p:txBody>
      </p:sp>
      <p:pic>
        <p:nvPicPr>
          <p:cNvPr id="15362" name="Picture 2" descr="C:\Users\PWhite\Dropbox\Evo-Ed Website\EvoEd_Images\Primate\geo_pheno.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25929" y="1287008"/>
            <a:ext cx="7674318" cy="501581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788258653"/>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Monkey Color Vision: Ecology</a:t>
            </a:r>
            <a:endParaRPr lang="en-US" dirty="0"/>
          </a:p>
        </p:txBody>
      </p:sp>
      <p:sp>
        <p:nvSpPr>
          <p:cNvPr id="7" name="TextBox 6"/>
          <p:cNvSpPr txBox="1"/>
          <p:nvPr/>
        </p:nvSpPr>
        <p:spPr>
          <a:xfrm>
            <a:off x="6985000" y="6642241"/>
            <a:ext cx="2159000" cy="215444"/>
          </a:xfrm>
          <a:prstGeom prst="rect">
            <a:avLst/>
          </a:prstGeom>
          <a:noFill/>
        </p:spPr>
        <p:txBody>
          <a:bodyPr wrap="square" rtlCol="0">
            <a:spAutoFit/>
          </a:bodyPr>
          <a:lstStyle/>
          <a:p>
            <a:pPr algn="ctr"/>
            <a:r>
              <a:rPr lang="en-US" sz="800" dirty="0" smtClean="0"/>
              <a:t>Apple Photo: </a:t>
            </a:r>
            <a:r>
              <a:rPr lang="en-US" sz="800" dirty="0"/>
              <a:t>Abhijit </a:t>
            </a:r>
            <a:r>
              <a:rPr lang="en-US" sz="800" dirty="0" err="1"/>
              <a:t>Tembhekar</a:t>
            </a:r>
            <a:endParaRPr lang="en-US" sz="800" dirty="0"/>
          </a:p>
        </p:txBody>
      </p:sp>
      <p:pic>
        <p:nvPicPr>
          <p:cNvPr id="3" name="Picture 2" descr="2013-03-17_13-08-16.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949450" y="1339991"/>
            <a:ext cx="5302250" cy="5302250"/>
          </a:xfrm>
          <a:prstGeom prst="rect">
            <a:avLst/>
          </a:prstGeom>
        </p:spPr>
      </p:pic>
    </p:spTree>
    <p:extLst>
      <p:ext uri="{BB962C8B-B14F-4D97-AF65-F5344CB8AC3E}">
        <p14:creationId xmlns:p14="http://schemas.microsoft.com/office/powerpoint/2010/main" val="3743456413"/>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Monkey Color </a:t>
            </a:r>
            <a:r>
              <a:rPr lang="en-US" dirty="0"/>
              <a:t>Vision</a:t>
            </a:r>
            <a:r>
              <a:rPr lang="en-US" dirty="0" smtClean="0"/>
              <a:t>: Cell Biology</a:t>
            </a:r>
            <a:endParaRPr lang="en-US" dirty="0"/>
          </a:p>
        </p:txBody>
      </p:sp>
      <p:pic>
        <p:nvPicPr>
          <p:cNvPr id="4" name="Picture 3"/>
          <p:cNvPicPr>
            <a:picLocks noChangeAspect="1"/>
          </p:cNvPicPr>
          <p:nvPr/>
        </p:nvPicPr>
        <p:blipFill>
          <a:blip r:embed="rId2"/>
          <a:stretch>
            <a:fillRect/>
          </a:stretch>
        </p:blipFill>
        <p:spPr>
          <a:xfrm>
            <a:off x="790329" y="2108196"/>
            <a:ext cx="3644901" cy="3558801"/>
          </a:xfrm>
          <a:prstGeom prst="rect">
            <a:avLst/>
          </a:prstGeom>
        </p:spPr>
      </p:pic>
      <p:pic>
        <p:nvPicPr>
          <p:cNvPr id="5" name="Picture 4" descr="amino acid opsin_lws.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488258" y="4406980"/>
            <a:ext cx="2262499" cy="1810803"/>
          </a:xfrm>
          <a:prstGeom prst="rect">
            <a:avLst/>
          </a:prstGeom>
        </p:spPr>
      </p:pic>
      <p:pic>
        <p:nvPicPr>
          <p:cNvPr id="6" name="Picture 5" descr="amino acid opsin_mws.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488258" y="1784279"/>
            <a:ext cx="2262498" cy="1810803"/>
          </a:xfrm>
          <a:prstGeom prst="rect">
            <a:avLst/>
          </a:prstGeom>
        </p:spPr>
      </p:pic>
      <p:sp>
        <p:nvSpPr>
          <p:cNvPr id="7" name="Down Arrow 6"/>
          <p:cNvSpPr/>
          <p:nvPr/>
        </p:nvSpPr>
        <p:spPr>
          <a:xfrm>
            <a:off x="6506321" y="3731846"/>
            <a:ext cx="410307" cy="577444"/>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8" name="Content Placeholder 2"/>
          <p:cNvSpPr txBox="1">
            <a:spLocks/>
          </p:cNvSpPr>
          <p:nvPr/>
        </p:nvSpPr>
        <p:spPr>
          <a:xfrm>
            <a:off x="7112008" y="2112572"/>
            <a:ext cx="2095274" cy="919791"/>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lgn="ctr">
              <a:buNone/>
            </a:pPr>
            <a:r>
              <a:rPr lang="en-US" dirty="0" smtClean="0">
                <a:solidFill>
                  <a:srgbClr val="008000"/>
                </a:solidFill>
              </a:rPr>
              <a:t>MWS</a:t>
            </a:r>
            <a:r>
              <a:rPr lang="en-US" dirty="0" smtClean="0"/>
              <a:t> </a:t>
            </a:r>
          </a:p>
          <a:p>
            <a:pPr marL="0" indent="0" algn="ctr">
              <a:buNone/>
            </a:pPr>
            <a:r>
              <a:rPr lang="en-US" dirty="0" err="1" smtClean="0"/>
              <a:t>opsin</a:t>
            </a:r>
            <a:endParaRPr lang="en-US" dirty="0"/>
          </a:p>
        </p:txBody>
      </p:sp>
      <p:sp>
        <p:nvSpPr>
          <p:cNvPr id="9" name="Content Placeholder 2"/>
          <p:cNvSpPr txBox="1">
            <a:spLocks/>
          </p:cNvSpPr>
          <p:nvPr/>
        </p:nvSpPr>
        <p:spPr>
          <a:xfrm>
            <a:off x="7014318" y="4674077"/>
            <a:ext cx="2095274" cy="919791"/>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lgn="ctr">
              <a:buNone/>
            </a:pPr>
            <a:r>
              <a:rPr lang="en-US" dirty="0" smtClean="0">
                <a:solidFill>
                  <a:srgbClr val="FF0000"/>
                </a:solidFill>
              </a:rPr>
              <a:t>LWS</a:t>
            </a:r>
          </a:p>
          <a:p>
            <a:pPr marL="0" indent="0" algn="ctr">
              <a:buNone/>
            </a:pPr>
            <a:r>
              <a:rPr lang="en-US" dirty="0" err="1" smtClean="0"/>
              <a:t>opsin</a:t>
            </a:r>
            <a:endParaRPr lang="en-US" dirty="0"/>
          </a:p>
        </p:txBody>
      </p:sp>
    </p:spTree>
    <p:extLst>
      <p:ext uri="{BB962C8B-B14F-4D97-AF65-F5344CB8AC3E}">
        <p14:creationId xmlns:p14="http://schemas.microsoft.com/office/powerpoint/2010/main" val="744657907"/>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Monkey Color </a:t>
            </a:r>
            <a:r>
              <a:rPr lang="en-US" dirty="0"/>
              <a:t>Vision</a:t>
            </a:r>
            <a:r>
              <a:rPr lang="en-US" dirty="0" smtClean="0"/>
              <a:t>: Genetics</a:t>
            </a:r>
            <a:endParaRPr lang="en-US" dirty="0"/>
          </a:p>
        </p:txBody>
      </p:sp>
      <p:pic>
        <p:nvPicPr>
          <p:cNvPr id="16386" name="Picture 2" descr="C:\Users\PWhite\Dropbox\Evo-Ed Website\EvoEd_Images\Primate\trichromatic origin.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197429" y="1417638"/>
            <a:ext cx="6665578" cy="507578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366722263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Color Vision </a:t>
            </a:r>
            <a:r>
              <a:rPr lang="en-US" dirty="0" smtClean="0"/>
              <a:t>in </a:t>
            </a:r>
            <a:r>
              <a:rPr lang="en-US" dirty="0"/>
              <a:t>Monkeys</a:t>
            </a:r>
          </a:p>
        </p:txBody>
      </p:sp>
      <p:sp>
        <p:nvSpPr>
          <p:cNvPr id="3" name="Content Placeholder 2"/>
          <p:cNvSpPr>
            <a:spLocks noGrp="1"/>
          </p:cNvSpPr>
          <p:nvPr>
            <p:ph sz="half" idx="1"/>
          </p:nvPr>
        </p:nvSpPr>
        <p:spPr>
          <a:xfrm>
            <a:off x="4953000" y="1447800"/>
            <a:ext cx="4038600" cy="4953000"/>
          </a:xfrm>
        </p:spPr>
        <p:txBody>
          <a:bodyPr>
            <a:normAutofit lnSpcReduction="10000"/>
          </a:bodyPr>
          <a:lstStyle/>
          <a:p>
            <a:endParaRPr lang="en-US" dirty="0" smtClean="0"/>
          </a:p>
          <a:p>
            <a:endParaRPr lang="en-US" dirty="0"/>
          </a:p>
          <a:p>
            <a:endParaRPr lang="en-US" dirty="0" smtClean="0"/>
          </a:p>
          <a:p>
            <a:endParaRPr lang="en-US" dirty="0"/>
          </a:p>
          <a:p>
            <a:endParaRPr lang="en-US" dirty="0" smtClean="0"/>
          </a:p>
          <a:p>
            <a:endParaRPr lang="en-US" dirty="0" smtClean="0"/>
          </a:p>
          <a:p>
            <a:endParaRPr lang="en-US" dirty="0"/>
          </a:p>
          <a:p>
            <a:pPr marL="0" indent="0">
              <a:buNone/>
            </a:pPr>
            <a:endParaRPr lang="en-US" sz="2200" dirty="0"/>
          </a:p>
          <a:p>
            <a:pPr marL="0" indent="0">
              <a:buNone/>
            </a:pPr>
            <a:r>
              <a:rPr lang="en-US" sz="2200" b="1" u="sng" dirty="0" smtClean="0"/>
              <a:t>Species</a:t>
            </a:r>
            <a:r>
              <a:rPr lang="en-US" sz="2200" b="1" dirty="0" smtClean="0"/>
              <a:t>: </a:t>
            </a:r>
            <a:r>
              <a:rPr lang="en-US" sz="2200" dirty="0" smtClean="0"/>
              <a:t>Pied </a:t>
            </a:r>
            <a:r>
              <a:rPr lang="en-US" sz="2200" dirty="0" err="1" smtClean="0"/>
              <a:t>Tamarin</a:t>
            </a:r>
            <a:endParaRPr lang="en-US" sz="2200" dirty="0" smtClean="0"/>
          </a:p>
          <a:p>
            <a:pPr marL="0" indent="0">
              <a:buNone/>
            </a:pPr>
            <a:r>
              <a:rPr lang="en-US" sz="2200" b="1" u="sng" dirty="0" smtClean="0"/>
              <a:t>Lives</a:t>
            </a:r>
            <a:r>
              <a:rPr lang="en-US" sz="2200" b="1" dirty="0" smtClean="0"/>
              <a:t>: </a:t>
            </a:r>
            <a:r>
              <a:rPr lang="en-US" sz="2200" dirty="0" smtClean="0"/>
              <a:t>Central and South America</a:t>
            </a:r>
          </a:p>
          <a:p>
            <a:pPr marL="0" indent="0">
              <a:buNone/>
            </a:pPr>
            <a:r>
              <a:rPr lang="en-US" sz="2200" b="1" u="sng" dirty="0" smtClean="0"/>
              <a:t>Vision</a:t>
            </a:r>
            <a:r>
              <a:rPr lang="en-US" sz="2200" b="1" dirty="0" smtClean="0"/>
              <a:t>: </a:t>
            </a:r>
            <a:r>
              <a:rPr lang="en-US" sz="2200" dirty="0" smtClean="0"/>
              <a:t>Dichromatic vision</a:t>
            </a:r>
            <a:endParaRPr lang="en-US" sz="2200" dirty="0"/>
          </a:p>
        </p:txBody>
      </p:sp>
      <p:sp>
        <p:nvSpPr>
          <p:cNvPr id="12" name="Content Placeholder 2"/>
          <p:cNvSpPr>
            <a:spLocks noGrp="1"/>
          </p:cNvSpPr>
          <p:nvPr>
            <p:ph sz="half" idx="1"/>
          </p:nvPr>
        </p:nvSpPr>
        <p:spPr>
          <a:xfrm>
            <a:off x="609600" y="1447800"/>
            <a:ext cx="4038600" cy="4953000"/>
          </a:xfrm>
        </p:spPr>
        <p:txBody>
          <a:bodyPr>
            <a:normAutofit lnSpcReduction="10000"/>
          </a:bodyPr>
          <a:lstStyle/>
          <a:p>
            <a:endParaRPr lang="en-US" dirty="0" smtClean="0"/>
          </a:p>
          <a:p>
            <a:endParaRPr lang="en-US" dirty="0"/>
          </a:p>
          <a:p>
            <a:endParaRPr lang="en-US" dirty="0" smtClean="0"/>
          </a:p>
          <a:p>
            <a:endParaRPr lang="en-US" dirty="0"/>
          </a:p>
          <a:p>
            <a:endParaRPr lang="en-US" dirty="0" smtClean="0"/>
          </a:p>
          <a:p>
            <a:endParaRPr lang="en-US" dirty="0" smtClean="0"/>
          </a:p>
          <a:p>
            <a:endParaRPr lang="en-US" dirty="0"/>
          </a:p>
          <a:p>
            <a:pPr marL="0" indent="0">
              <a:buNone/>
            </a:pPr>
            <a:endParaRPr lang="en-US" sz="2200" dirty="0"/>
          </a:p>
          <a:p>
            <a:pPr marL="0" indent="0">
              <a:buNone/>
            </a:pPr>
            <a:r>
              <a:rPr lang="en-US" sz="2200" b="1" u="sng" dirty="0" smtClean="0"/>
              <a:t>Species</a:t>
            </a:r>
            <a:r>
              <a:rPr lang="en-US" sz="2200" b="1" dirty="0" smtClean="0"/>
              <a:t>: </a:t>
            </a:r>
            <a:r>
              <a:rPr lang="en-US" sz="2200" dirty="0" err="1" smtClean="0"/>
              <a:t>Roloway</a:t>
            </a:r>
            <a:r>
              <a:rPr lang="en-US" sz="2200" dirty="0" smtClean="0"/>
              <a:t> Monkey</a:t>
            </a:r>
          </a:p>
          <a:p>
            <a:pPr marL="0" indent="0">
              <a:buNone/>
            </a:pPr>
            <a:r>
              <a:rPr lang="en-US" sz="2200" b="1" u="sng" dirty="0" smtClean="0"/>
              <a:t>Lives</a:t>
            </a:r>
            <a:r>
              <a:rPr lang="en-US" sz="2200" b="1" dirty="0" smtClean="0"/>
              <a:t>: </a:t>
            </a:r>
            <a:r>
              <a:rPr lang="en-US" sz="2200" dirty="0" smtClean="0"/>
              <a:t>Africa</a:t>
            </a:r>
          </a:p>
          <a:p>
            <a:pPr marL="0" indent="0">
              <a:buNone/>
            </a:pPr>
            <a:r>
              <a:rPr lang="en-US" sz="2200" b="1" u="sng" dirty="0" smtClean="0"/>
              <a:t>Vision</a:t>
            </a:r>
            <a:r>
              <a:rPr lang="en-US" sz="2200" b="1" dirty="0" smtClean="0"/>
              <a:t>: </a:t>
            </a:r>
            <a:r>
              <a:rPr lang="en-US" sz="2200" dirty="0" smtClean="0"/>
              <a:t>Trichromatic vision</a:t>
            </a:r>
            <a:endParaRPr lang="en-US" sz="2200" dirty="0"/>
          </a:p>
        </p:txBody>
      </p:sp>
      <p:pic>
        <p:nvPicPr>
          <p:cNvPr id="15" name="Picture 1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95242" y="1533846"/>
            <a:ext cx="2715896" cy="3225600"/>
          </a:xfrm>
          <a:prstGeom prst="rect">
            <a:avLst/>
          </a:prstGeom>
        </p:spPr>
      </p:pic>
      <p:pic>
        <p:nvPicPr>
          <p:cNvPr id="4" name="Picture 3" descr="roloway_monkey_resized.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76964" y="1533846"/>
            <a:ext cx="2715896" cy="3225600"/>
          </a:xfrm>
          <a:prstGeom prst="rect">
            <a:avLst/>
          </a:prstGeom>
        </p:spPr>
      </p:pic>
    </p:spTree>
    <p:extLst>
      <p:ext uri="{BB962C8B-B14F-4D97-AF65-F5344CB8AC3E}">
        <p14:creationId xmlns:p14="http://schemas.microsoft.com/office/powerpoint/2010/main" val="3785507608"/>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Left Bracket 14"/>
          <p:cNvSpPr/>
          <p:nvPr/>
        </p:nvSpPr>
        <p:spPr>
          <a:xfrm rot="16200000">
            <a:off x="736659" y="2268096"/>
            <a:ext cx="253999" cy="594792"/>
          </a:xfrm>
          <a:prstGeom prst="leftBracket">
            <a:avLst/>
          </a:prstGeom>
          <a:ln>
            <a:solidFill>
              <a:srgbClr val="FF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 name="Left Bracket 15"/>
          <p:cNvSpPr/>
          <p:nvPr/>
        </p:nvSpPr>
        <p:spPr>
          <a:xfrm rot="16200000">
            <a:off x="805975" y="2755997"/>
            <a:ext cx="805415" cy="678405"/>
          </a:xfrm>
          <a:prstGeom prst="leftBracket">
            <a:avLst/>
          </a:prstGeom>
          <a:ln>
            <a:solidFill>
              <a:srgbClr val="FF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Left Bracket 16"/>
          <p:cNvSpPr/>
          <p:nvPr/>
        </p:nvSpPr>
        <p:spPr>
          <a:xfrm rot="16200000">
            <a:off x="1411970" y="3299654"/>
            <a:ext cx="338666" cy="758498"/>
          </a:xfrm>
          <a:prstGeom prst="leftBracket">
            <a:avLst/>
          </a:prstGeom>
          <a:ln>
            <a:solidFill>
              <a:srgbClr val="FF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8" name="Left Bracket 17"/>
          <p:cNvSpPr/>
          <p:nvPr/>
        </p:nvSpPr>
        <p:spPr>
          <a:xfrm rot="16200000">
            <a:off x="1755286" y="3709325"/>
            <a:ext cx="558802" cy="836625"/>
          </a:xfrm>
          <a:prstGeom prst="leftBracket">
            <a:avLst/>
          </a:prstGeom>
          <a:ln>
            <a:solidFill>
              <a:srgbClr val="FF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0" name="Left Bracket 19"/>
          <p:cNvSpPr/>
          <p:nvPr/>
        </p:nvSpPr>
        <p:spPr>
          <a:xfrm rot="16200000">
            <a:off x="3272910" y="2365462"/>
            <a:ext cx="254000" cy="400055"/>
          </a:xfrm>
          <a:prstGeom prst="leftBracket">
            <a:avLst/>
          </a:prstGeom>
          <a:ln>
            <a:solidFill>
              <a:srgbClr val="FF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1" name="Left Bracket 20"/>
          <p:cNvSpPr/>
          <p:nvPr/>
        </p:nvSpPr>
        <p:spPr>
          <a:xfrm rot="16200000">
            <a:off x="2887672" y="2675560"/>
            <a:ext cx="495307" cy="529169"/>
          </a:xfrm>
          <a:prstGeom prst="leftBracket">
            <a:avLst/>
          </a:prstGeom>
          <a:ln>
            <a:solidFill>
              <a:srgbClr val="FF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2" name="Left Bracket 21"/>
          <p:cNvSpPr/>
          <p:nvPr/>
        </p:nvSpPr>
        <p:spPr>
          <a:xfrm rot="16200000">
            <a:off x="3246444" y="3068236"/>
            <a:ext cx="592684" cy="814920"/>
          </a:xfrm>
          <a:prstGeom prst="leftBracket">
            <a:avLst/>
          </a:prstGeom>
          <a:ln>
            <a:solidFill>
              <a:srgbClr val="FF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3" name="Left Bracket 22"/>
          <p:cNvSpPr/>
          <p:nvPr/>
        </p:nvSpPr>
        <p:spPr>
          <a:xfrm rot="16200000">
            <a:off x="3755512" y="3550846"/>
            <a:ext cx="643467" cy="1068919"/>
          </a:xfrm>
          <a:prstGeom prst="leftBracket">
            <a:avLst/>
          </a:prstGeom>
          <a:ln>
            <a:solidFill>
              <a:srgbClr val="FF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4" name="Left Bracket 23"/>
          <p:cNvSpPr/>
          <p:nvPr/>
        </p:nvSpPr>
        <p:spPr>
          <a:xfrm rot="16200000">
            <a:off x="3938606" y="2890448"/>
            <a:ext cx="1346196" cy="416983"/>
          </a:xfrm>
          <a:prstGeom prst="leftBracket">
            <a:avLst/>
          </a:prstGeom>
          <a:ln>
            <a:solidFill>
              <a:srgbClr val="FF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5" name="Left Bracket 24"/>
          <p:cNvSpPr/>
          <p:nvPr/>
        </p:nvSpPr>
        <p:spPr>
          <a:xfrm rot="16200000">
            <a:off x="2785036" y="3656692"/>
            <a:ext cx="533395" cy="2034091"/>
          </a:xfrm>
          <a:prstGeom prst="leftBracket">
            <a:avLst/>
          </a:prstGeom>
          <a:ln>
            <a:solidFill>
              <a:srgbClr val="FF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6" name="Left Bracket 25"/>
          <p:cNvSpPr/>
          <p:nvPr/>
        </p:nvSpPr>
        <p:spPr>
          <a:xfrm rot="16200000">
            <a:off x="7361252" y="2700981"/>
            <a:ext cx="1138815" cy="613831"/>
          </a:xfrm>
          <a:prstGeom prst="leftBracket">
            <a:avLst/>
          </a:prstGeom>
          <a:ln>
            <a:solidFill>
              <a:srgbClr val="00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7" name="Left Bracket 26"/>
          <p:cNvSpPr/>
          <p:nvPr/>
        </p:nvSpPr>
        <p:spPr>
          <a:xfrm rot="16200000">
            <a:off x="7112563" y="3595294"/>
            <a:ext cx="829732" cy="793755"/>
          </a:xfrm>
          <a:prstGeom prst="leftBracket">
            <a:avLst/>
          </a:prstGeom>
          <a:ln>
            <a:solidFill>
              <a:srgbClr val="00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8" name="Left Bracket 27"/>
          <p:cNvSpPr/>
          <p:nvPr/>
        </p:nvSpPr>
        <p:spPr>
          <a:xfrm rot="16200000">
            <a:off x="5967443" y="2736997"/>
            <a:ext cx="1037177" cy="414862"/>
          </a:xfrm>
          <a:prstGeom prst="leftBracket">
            <a:avLst/>
          </a:prstGeom>
          <a:ln>
            <a:solidFill>
              <a:srgbClr val="00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9" name="Left Bracket 28"/>
          <p:cNvSpPr/>
          <p:nvPr/>
        </p:nvSpPr>
        <p:spPr>
          <a:xfrm rot="16200000">
            <a:off x="5049335" y="2733285"/>
            <a:ext cx="1037179" cy="422285"/>
          </a:xfrm>
          <a:prstGeom prst="leftBracket">
            <a:avLst/>
          </a:prstGeom>
          <a:ln>
            <a:solidFill>
              <a:srgbClr val="00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0" name="Left Bracket 29"/>
          <p:cNvSpPr/>
          <p:nvPr/>
        </p:nvSpPr>
        <p:spPr>
          <a:xfrm rot="16200000">
            <a:off x="5556818" y="3476765"/>
            <a:ext cx="944021" cy="916525"/>
          </a:xfrm>
          <a:prstGeom prst="leftBracket">
            <a:avLst/>
          </a:prstGeom>
          <a:ln>
            <a:solidFill>
              <a:srgbClr val="00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1" name="Left Bracket 30"/>
          <p:cNvSpPr/>
          <p:nvPr/>
        </p:nvSpPr>
        <p:spPr>
          <a:xfrm rot="16200000">
            <a:off x="6519899" y="3929728"/>
            <a:ext cx="533396" cy="1488018"/>
          </a:xfrm>
          <a:prstGeom prst="leftBracket">
            <a:avLst/>
          </a:prstGeom>
          <a:ln>
            <a:solidFill>
              <a:srgbClr val="00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2" name="Left Bracket 31"/>
          <p:cNvSpPr/>
          <p:nvPr/>
        </p:nvSpPr>
        <p:spPr>
          <a:xfrm rot="16200000">
            <a:off x="4627038" y="3377272"/>
            <a:ext cx="592660" cy="3735919"/>
          </a:xfrm>
          <a:prstGeom prst="leftBracket">
            <a:avLst/>
          </a:prstGeom>
          <a:ln>
            <a:solidFill>
              <a:srgbClr val="00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35" name="Straight Connector 34"/>
          <p:cNvCxnSpPr>
            <a:stCxn id="27" idx="0"/>
          </p:cNvCxnSpPr>
          <p:nvPr/>
        </p:nvCxnSpPr>
        <p:spPr>
          <a:xfrm flipV="1">
            <a:off x="7130552" y="2438490"/>
            <a:ext cx="0" cy="1138816"/>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42" name="Straight Connector 41"/>
          <p:cNvCxnSpPr>
            <a:stCxn id="22" idx="2"/>
          </p:cNvCxnSpPr>
          <p:nvPr/>
        </p:nvCxnSpPr>
        <p:spPr>
          <a:xfrm flipV="1">
            <a:off x="3950246" y="2438490"/>
            <a:ext cx="0" cy="740864"/>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a:stCxn id="21" idx="0"/>
          </p:cNvCxnSpPr>
          <p:nvPr/>
        </p:nvCxnSpPr>
        <p:spPr>
          <a:xfrm flipV="1">
            <a:off x="2870741" y="2425839"/>
            <a:ext cx="1" cy="266652"/>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52" name="Straight Connector 51"/>
          <p:cNvCxnSpPr>
            <a:stCxn id="18" idx="2"/>
          </p:cNvCxnSpPr>
          <p:nvPr/>
        </p:nvCxnSpPr>
        <p:spPr>
          <a:xfrm flipV="1">
            <a:off x="2453000" y="2438493"/>
            <a:ext cx="0" cy="1409744"/>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55" name="Straight Connector 54"/>
          <p:cNvCxnSpPr>
            <a:stCxn id="17" idx="2"/>
          </p:cNvCxnSpPr>
          <p:nvPr/>
        </p:nvCxnSpPr>
        <p:spPr>
          <a:xfrm flipV="1">
            <a:off x="1960552" y="2438491"/>
            <a:ext cx="0" cy="1071079"/>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58" name="Straight Connector 57"/>
          <p:cNvCxnSpPr>
            <a:stCxn id="16" idx="2"/>
          </p:cNvCxnSpPr>
          <p:nvPr/>
        </p:nvCxnSpPr>
        <p:spPr>
          <a:xfrm flipV="1">
            <a:off x="1547885" y="2438494"/>
            <a:ext cx="7447" cy="253998"/>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63" name="Straight Connector 62"/>
          <p:cNvCxnSpPr>
            <a:stCxn id="56" idx="1"/>
            <a:endCxn id="32" idx="1"/>
          </p:cNvCxnSpPr>
          <p:nvPr/>
        </p:nvCxnSpPr>
        <p:spPr>
          <a:xfrm flipH="1" flipV="1">
            <a:off x="4923369" y="5541562"/>
            <a:ext cx="8453" cy="1124947"/>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sp>
        <p:nvSpPr>
          <p:cNvPr id="66" name="TextBox 65"/>
          <p:cNvSpPr txBox="1"/>
          <p:nvPr/>
        </p:nvSpPr>
        <p:spPr>
          <a:xfrm rot="16200000">
            <a:off x="-61848" y="1625715"/>
            <a:ext cx="1256222" cy="369332"/>
          </a:xfrm>
          <a:prstGeom prst="rect">
            <a:avLst/>
          </a:prstGeom>
          <a:noFill/>
        </p:spPr>
        <p:txBody>
          <a:bodyPr wrap="square" rtlCol="0">
            <a:spAutoFit/>
          </a:bodyPr>
          <a:lstStyle/>
          <a:p>
            <a:r>
              <a:rPr lang="en-US" dirty="0" smtClean="0"/>
              <a:t>Human</a:t>
            </a:r>
            <a:endParaRPr lang="en-US" dirty="0"/>
          </a:p>
        </p:txBody>
      </p:sp>
      <p:sp>
        <p:nvSpPr>
          <p:cNvPr id="74" name="TextBox 73"/>
          <p:cNvSpPr txBox="1"/>
          <p:nvPr/>
        </p:nvSpPr>
        <p:spPr>
          <a:xfrm rot="16200000">
            <a:off x="438762" y="1531532"/>
            <a:ext cx="1444587" cy="369332"/>
          </a:xfrm>
          <a:prstGeom prst="rect">
            <a:avLst/>
          </a:prstGeom>
          <a:noFill/>
        </p:spPr>
        <p:txBody>
          <a:bodyPr wrap="square" rtlCol="0">
            <a:spAutoFit/>
          </a:bodyPr>
          <a:lstStyle/>
          <a:p>
            <a:r>
              <a:rPr lang="en-US" dirty="0" smtClean="0"/>
              <a:t>Chimpanzee</a:t>
            </a:r>
            <a:endParaRPr lang="en-US" dirty="0"/>
          </a:p>
        </p:txBody>
      </p:sp>
      <p:sp>
        <p:nvSpPr>
          <p:cNvPr id="75" name="TextBox 74"/>
          <p:cNvSpPr txBox="1"/>
          <p:nvPr/>
        </p:nvSpPr>
        <p:spPr>
          <a:xfrm rot="16200000">
            <a:off x="927221" y="1625715"/>
            <a:ext cx="1256222" cy="369332"/>
          </a:xfrm>
          <a:prstGeom prst="rect">
            <a:avLst/>
          </a:prstGeom>
          <a:noFill/>
        </p:spPr>
        <p:txBody>
          <a:bodyPr wrap="square" rtlCol="0">
            <a:spAutoFit/>
          </a:bodyPr>
          <a:lstStyle/>
          <a:p>
            <a:r>
              <a:rPr lang="en-US" dirty="0" smtClean="0"/>
              <a:t>Gorilla</a:t>
            </a:r>
            <a:endParaRPr lang="en-US" dirty="0"/>
          </a:p>
        </p:txBody>
      </p:sp>
      <p:sp>
        <p:nvSpPr>
          <p:cNvPr id="76" name="TextBox 75"/>
          <p:cNvSpPr txBox="1"/>
          <p:nvPr/>
        </p:nvSpPr>
        <p:spPr>
          <a:xfrm rot="16200000">
            <a:off x="1332441" y="1625714"/>
            <a:ext cx="1256222" cy="369332"/>
          </a:xfrm>
          <a:prstGeom prst="rect">
            <a:avLst/>
          </a:prstGeom>
          <a:noFill/>
        </p:spPr>
        <p:txBody>
          <a:bodyPr wrap="square" rtlCol="0">
            <a:spAutoFit/>
          </a:bodyPr>
          <a:lstStyle/>
          <a:p>
            <a:r>
              <a:rPr lang="en-US" smtClean="0"/>
              <a:t>Orangutan</a:t>
            </a:r>
            <a:endParaRPr lang="en-US" dirty="0"/>
          </a:p>
        </p:txBody>
      </p:sp>
      <p:sp>
        <p:nvSpPr>
          <p:cNvPr id="77" name="TextBox 76"/>
          <p:cNvSpPr txBox="1"/>
          <p:nvPr/>
        </p:nvSpPr>
        <p:spPr>
          <a:xfrm rot="16200000">
            <a:off x="1824889" y="1625715"/>
            <a:ext cx="1256222" cy="369332"/>
          </a:xfrm>
          <a:prstGeom prst="rect">
            <a:avLst/>
          </a:prstGeom>
          <a:noFill/>
        </p:spPr>
        <p:txBody>
          <a:bodyPr wrap="square" rtlCol="0">
            <a:spAutoFit/>
          </a:bodyPr>
          <a:lstStyle/>
          <a:p>
            <a:r>
              <a:rPr lang="en-US" dirty="0" smtClean="0"/>
              <a:t>Gibbon</a:t>
            </a:r>
            <a:endParaRPr lang="en-US" dirty="0"/>
          </a:p>
        </p:txBody>
      </p:sp>
      <p:sp>
        <p:nvSpPr>
          <p:cNvPr id="78" name="TextBox 77"/>
          <p:cNvSpPr txBox="1"/>
          <p:nvPr/>
        </p:nvSpPr>
        <p:spPr>
          <a:xfrm rot="16200000">
            <a:off x="2242631" y="1625715"/>
            <a:ext cx="1256222" cy="369332"/>
          </a:xfrm>
          <a:prstGeom prst="rect">
            <a:avLst/>
          </a:prstGeom>
          <a:noFill/>
        </p:spPr>
        <p:txBody>
          <a:bodyPr wrap="square" rtlCol="0">
            <a:spAutoFit/>
          </a:bodyPr>
          <a:lstStyle/>
          <a:p>
            <a:r>
              <a:rPr lang="en-US" dirty="0" smtClean="0"/>
              <a:t>Rhesus</a:t>
            </a:r>
            <a:endParaRPr lang="en-US" dirty="0"/>
          </a:p>
        </p:txBody>
      </p:sp>
      <p:sp>
        <p:nvSpPr>
          <p:cNvPr id="79" name="TextBox 78"/>
          <p:cNvSpPr txBox="1"/>
          <p:nvPr/>
        </p:nvSpPr>
        <p:spPr>
          <a:xfrm rot="16200000">
            <a:off x="2971275" y="1625715"/>
            <a:ext cx="1256222" cy="369332"/>
          </a:xfrm>
          <a:prstGeom prst="rect">
            <a:avLst/>
          </a:prstGeom>
          <a:noFill/>
        </p:spPr>
        <p:txBody>
          <a:bodyPr wrap="square" rtlCol="0">
            <a:spAutoFit/>
          </a:bodyPr>
          <a:lstStyle/>
          <a:p>
            <a:r>
              <a:rPr lang="en-US" dirty="0" smtClean="0"/>
              <a:t>Mangabey</a:t>
            </a:r>
            <a:endParaRPr lang="en-US" dirty="0"/>
          </a:p>
        </p:txBody>
      </p:sp>
      <p:sp>
        <p:nvSpPr>
          <p:cNvPr id="80" name="TextBox 79"/>
          <p:cNvSpPr txBox="1"/>
          <p:nvPr/>
        </p:nvSpPr>
        <p:spPr>
          <a:xfrm rot="16200000">
            <a:off x="2604078" y="1625715"/>
            <a:ext cx="1256222" cy="369332"/>
          </a:xfrm>
          <a:prstGeom prst="rect">
            <a:avLst/>
          </a:prstGeom>
          <a:noFill/>
        </p:spPr>
        <p:txBody>
          <a:bodyPr wrap="square" rtlCol="0">
            <a:spAutoFit/>
          </a:bodyPr>
          <a:lstStyle/>
          <a:p>
            <a:r>
              <a:rPr lang="en-US" dirty="0" smtClean="0"/>
              <a:t>Baboon</a:t>
            </a:r>
            <a:endParaRPr lang="en-US" dirty="0"/>
          </a:p>
        </p:txBody>
      </p:sp>
      <p:sp>
        <p:nvSpPr>
          <p:cNvPr id="81" name="TextBox 80"/>
          <p:cNvSpPr txBox="1"/>
          <p:nvPr/>
        </p:nvSpPr>
        <p:spPr>
          <a:xfrm rot="16200000">
            <a:off x="3322135" y="1625712"/>
            <a:ext cx="1256222" cy="369332"/>
          </a:xfrm>
          <a:prstGeom prst="rect">
            <a:avLst/>
          </a:prstGeom>
          <a:noFill/>
        </p:spPr>
        <p:txBody>
          <a:bodyPr wrap="square" rtlCol="0">
            <a:spAutoFit/>
          </a:bodyPr>
          <a:lstStyle/>
          <a:p>
            <a:r>
              <a:rPr lang="en-US" dirty="0" smtClean="0"/>
              <a:t>Mona</a:t>
            </a:r>
            <a:endParaRPr lang="en-US" dirty="0"/>
          </a:p>
        </p:txBody>
      </p:sp>
      <p:sp>
        <p:nvSpPr>
          <p:cNvPr id="82" name="TextBox 81"/>
          <p:cNvSpPr txBox="1"/>
          <p:nvPr/>
        </p:nvSpPr>
        <p:spPr>
          <a:xfrm rot="16200000">
            <a:off x="4192085" y="1613061"/>
            <a:ext cx="1256222" cy="369332"/>
          </a:xfrm>
          <a:prstGeom prst="rect">
            <a:avLst/>
          </a:prstGeom>
          <a:noFill/>
        </p:spPr>
        <p:txBody>
          <a:bodyPr wrap="square" rtlCol="0">
            <a:spAutoFit/>
          </a:bodyPr>
          <a:lstStyle/>
          <a:p>
            <a:r>
              <a:rPr lang="en-US" dirty="0" smtClean="0"/>
              <a:t>Colobus</a:t>
            </a:r>
            <a:endParaRPr lang="en-US" dirty="0"/>
          </a:p>
        </p:txBody>
      </p:sp>
      <p:sp>
        <p:nvSpPr>
          <p:cNvPr id="83" name="TextBox 82"/>
          <p:cNvSpPr txBox="1"/>
          <p:nvPr/>
        </p:nvSpPr>
        <p:spPr>
          <a:xfrm rot="16200000">
            <a:off x="3772486" y="1613064"/>
            <a:ext cx="1256222" cy="369332"/>
          </a:xfrm>
          <a:prstGeom prst="rect">
            <a:avLst/>
          </a:prstGeom>
          <a:noFill/>
        </p:spPr>
        <p:txBody>
          <a:bodyPr wrap="square" rtlCol="0">
            <a:spAutoFit/>
          </a:bodyPr>
          <a:lstStyle/>
          <a:p>
            <a:r>
              <a:rPr lang="en-US" dirty="0" smtClean="0"/>
              <a:t>Langur</a:t>
            </a:r>
            <a:endParaRPr lang="en-US" dirty="0"/>
          </a:p>
        </p:txBody>
      </p:sp>
      <p:sp>
        <p:nvSpPr>
          <p:cNvPr id="84" name="TextBox 83"/>
          <p:cNvSpPr txBox="1"/>
          <p:nvPr/>
        </p:nvSpPr>
        <p:spPr>
          <a:xfrm rot="16200000">
            <a:off x="7431126" y="1462765"/>
            <a:ext cx="1612899" cy="338554"/>
          </a:xfrm>
          <a:prstGeom prst="rect">
            <a:avLst/>
          </a:prstGeom>
          <a:noFill/>
        </p:spPr>
        <p:txBody>
          <a:bodyPr wrap="square" rtlCol="0">
            <a:spAutoFit/>
          </a:bodyPr>
          <a:lstStyle/>
          <a:p>
            <a:r>
              <a:rPr lang="en-US" sz="1600" dirty="0" smtClean="0"/>
              <a:t>Wooly Monkey</a:t>
            </a:r>
            <a:endParaRPr lang="en-US" sz="1600" dirty="0"/>
          </a:p>
        </p:txBody>
      </p:sp>
      <p:sp>
        <p:nvSpPr>
          <p:cNvPr id="85" name="TextBox 84"/>
          <p:cNvSpPr txBox="1"/>
          <p:nvPr/>
        </p:nvSpPr>
        <p:spPr>
          <a:xfrm rot="16200000">
            <a:off x="6065352" y="1625712"/>
            <a:ext cx="1256222" cy="369332"/>
          </a:xfrm>
          <a:prstGeom prst="rect">
            <a:avLst/>
          </a:prstGeom>
          <a:noFill/>
        </p:spPr>
        <p:txBody>
          <a:bodyPr wrap="square" rtlCol="0">
            <a:spAutoFit/>
          </a:bodyPr>
          <a:lstStyle/>
          <a:p>
            <a:r>
              <a:rPr lang="en-US" smtClean="0"/>
              <a:t>Marmoset</a:t>
            </a:r>
            <a:endParaRPr lang="en-US" dirty="0"/>
          </a:p>
        </p:txBody>
      </p:sp>
      <p:sp>
        <p:nvSpPr>
          <p:cNvPr id="86" name="TextBox 85"/>
          <p:cNvSpPr txBox="1"/>
          <p:nvPr/>
        </p:nvSpPr>
        <p:spPr>
          <a:xfrm rot="16200000">
            <a:off x="6776533" y="1899807"/>
            <a:ext cx="708038" cy="369332"/>
          </a:xfrm>
          <a:prstGeom prst="rect">
            <a:avLst/>
          </a:prstGeom>
          <a:noFill/>
        </p:spPr>
        <p:txBody>
          <a:bodyPr wrap="square" rtlCol="0">
            <a:spAutoFit/>
          </a:bodyPr>
          <a:lstStyle/>
          <a:p>
            <a:r>
              <a:rPr lang="en-US" dirty="0" smtClean="0"/>
              <a:t>Sakis</a:t>
            </a:r>
            <a:endParaRPr lang="en-US" dirty="0"/>
          </a:p>
        </p:txBody>
      </p:sp>
      <p:sp>
        <p:nvSpPr>
          <p:cNvPr id="87" name="TextBox 86"/>
          <p:cNvSpPr txBox="1"/>
          <p:nvPr/>
        </p:nvSpPr>
        <p:spPr>
          <a:xfrm rot="16200000">
            <a:off x="5400473" y="1379914"/>
            <a:ext cx="1747823" cy="369332"/>
          </a:xfrm>
          <a:prstGeom prst="rect">
            <a:avLst/>
          </a:prstGeom>
          <a:noFill/>
        </p:spPr>
        <p:txBody>
          <a:bodyPr wrap="square" rtlCol="0">
            <a:spAutoFit/>
          </a:bodyPr>
          <a:lstStyle/>
          <a:p>
            <a:r>
              <a:rPr lang="en-US" dirty="0" smtClean="0"/>
              <a:t>Owl Monkey</a:t>
            </a:r>
            <a:endParaRPr lang="en-US" dirty="0"/>
          </a:p>
        </p:txBody>
      </p:sp>
      <p:sp>
        <p:nvSpPr>
          <p:cNvPr id="88" name="TextBox 87"/>
          <p:cNvSpPr txBox="1"/>
          <p:nvPr/>
        </p:nvSpPr>
        <p:spPr>
          <a:xfrm rot="16200000">
            <a:off x="4902249" y="1407784"/>
            <a:ext cx="1753637" cy="307777"/>
          </a:xfrm>
          <a:prstGeom prst="rect">
            <a:avLst/>
          </a:prstGeom>
          <a:noFill/>
        </p:spPr>
        <p:txBody>
          <a:bodyPr wrap="square" rtlCol="0">
            <a:spAutoFit/>
          </a:bodyPr>
          <a:lstStyle/>
          <a:p>
            <a:r>
              <a:rPr lang="en-US" sz="1400" dirty="0" smtClean="0"/>
              <a:t>Squirrel Monkey</a:t>
            </a:r>
            <a:endParaRPr lang="en-US" sz="1400" dirty="0"/>
          </a:p>
        </p:txBody>
      </p:sp>
      <p:sp>
        <p:nvSpPr>
          <p:cNvPr id="89" name="TextBox 88"/>
          <p:cNvSpPr txBox="1"/>
          <p:nvPr/>
        </p:nvSpPr>
        <p:spPr>
          <a:xfrm rot="16200000">
            <a:off x="4728671" y="1625715"/>
            <a:ext cx="1256222" cy="369332"/>
          </a:xfrm>
          <a:prstGeom prst="rect">
            <a:avLst/>
          </a:prstGeom>
          <a:noFill/>
        </p:spPr>
        <p:txBody>
          <a:bodyPr wrap="square" rtlCol="0">
            <a:spAutoFit/>
          </a:bodyPr>
          <a:lstStyle/>
          <a:p>
            <a:r>
              <a:rPr lang="en-US" dirty="0" smtClean="0"/>
              <a:t>Capuchin</a:t>
            </a:r>
            <a:endParaRPr lang="en-US" dirty="0"/>
          </a:p>
        </p:txBody>
      </p:sp>
      <p:sp>
        <p:nvSpPr>
          <p:cNvPr id="90" name="TextBox 89"/>
          <p:cNvSpPr txBox="1"/>
          <p:nvPr/>
        </p:nvSpPr>
        <p:spPr>
          <a:xfrm rot="16200000">
            <a:off x="6730769" y="1376240"/>
            <a:ext cx="1785950" cy="338554"/>
          </a:xfrm>
          <a:prstGeom prst="rect">
            <a:avLst/>
          </a:prstGeom>
          <a:noFill/>
        </p:spPr>
        <p:txBody>
          <a:bodyPr wrap="square" rtlCol="0">
            <a:spAutoFit/>
          </a:bodyPr>
          <a:lstStyle/>
          <a:p>
            <a:r>
              <a:rPr lang="en-US" sz="1600" dirty="0" smtClean="0"/>
              <a:t>Spider Monkey</a:t>
            </a:r>
            <a:endParaRPr lang="en-US" sz="1600" dirty="0"/>
          </a:p>
        </p:txBody>
      </p:sp>
      <p:cxnSp>
        <p:nvCxnSpPr>
          <p:cNvPr id="108" name="Straight Connector 107"/>
          <p:cNvCxnSpPr>
            <a:endCxn id="16" idx="0"/>
          </p:cNvCxnSpPr>
          <p:nvPr/>
        </p:nvCxnSpPr>
        <p:spPr>
          <a:xfrm flipV="1">
            <a:off x="869480" y="2692492"/>
            <a:ext cx="0" cy="258273"/>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11" name="Straight Connector 110"/>
          <p:cNvCxnSpPr>
            <a:endCxn id="16" idx="1"/>
          </p:cNvCxnSpPr>
          <p:nvPr/>
        </p:nvCxnSpPr>
        <p:spPr>
          <a:xfrm flipV="1">
            <a:off x="1208683" y="3497907"/>
            <a:ext cx="0" cy="155591"/>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12" name="Straight Connector 111"/>
          <p:cNvCxnSpPr>
            <a:endCxn id="18" idx="0"/>
          </p:cNvCxnSpPr>
          <p:nvPr/>
        </p:nvCxnSpPr>
        <p:spPr>
          <a:xfrm flipV="1">
            <a:off x="1616375" y="3848237"/>
            <a:ext cx="0" cy="169328"/>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20" name="Straight Connector 119"/>
          <p:cNvCxnSpPr>
            <a:endCxn id="25" idx="0"/>
          </p:cNvCxnSpPr>
          <p:nvPr/>
        </p:nvCxnSpPr>
        <p:spPr>
          <a:xfrm flipV="1">
            <a:off x="2034688" y="4407040"/>
            <a:ext cx="0" cy="152392"/>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124" name="Right Arrow 123"/>
          <p:cNvSpPr/>
          <p:nvPr/>
        </p:nvSpPr>
        <p:spPr>
          <a:xfrm>
            <a:off x="5036099" y="5617991"/>
            <a:ext cx="909094" cy="321733"/>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25" name="Right Arrow 124"/>
          <p:cNvSpPr/>
          <p:nvPr/>
        </p:nvSpPr>
        <p:spPr>
          <a:xfrm flipH="1">
            <a:off x="3899430" y="5617991"/>
            <a:ext cx="920766" cy="321733"/>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28" name="TextBox 127"/>
          <p:cNvSpPr txBox="1"/>
          <p:nvPr/>
        </p:nvSpPr>
        <p:spPr>
          <a:xfrm>
            <a:off x="3835989" y="4972398"/>
            <a:ext cx="2144679" cy="553998"/>
          </a:xfrm>
          <a:prstGeom prst="rect">
            <a:avLst/>
          </a:prstGeom>
          <a:noFill/>
        </p:spPr>
        <p:txBody>
          <a:bodyPr wrap="square" rtlCol="0">
            <a:spAutoFit/>
          </a:bodyPr>
          <a:lstStyle/>
          <a:p>
            <a:pPr algn="ctr"/>
            <a:r>
              <a:rPr lang="en-US" b="1" dirty="0" smtClean="0"/>
              <a:t>Continents Split</a:t>
            </a:r>
          </a:p>
          <a:p>
            <a:pPr algn="ctr"/>
            <a:r>
              <a:rPr lang="en-US" sz="1100" dirty="0" smtClean="0"/>
              <a:t>50 Million Years Ago</a:t>
            </a:r>
            <a:endParaRPr lang="en-US" sz="1100" dirty="0"/>
          </a:p>
        </p:txBody>
      </p:sp>
      <p:sp>
        <p:nvSpPr>
          <p:cNvPr id="131" name="TextBox 130"/>
          <p:cNvSpPr txBox="1"/>
          <p:nvPr/>
        </p:nvSpPr>
        <p:spPr>
          <a:xfrm>
            <a:off x="306073" y="5782710"/>
            <a:ext cx="2483623" cy="584776"/>
          </a:xfrm>
          <a:prstGeom prst="rect">
            <a:avLst/>
          </a:prstGeom>
          <a:noFill/>
        </p:spPr>
        <p:txBody>
          <a:bodyPr wrap="square" rtlCol="0">
            <a:spAutoFit/>
          </a:bodyPr>
          <a:lstStyle/>
          <a:p>
            <a:r>
              <a:rPr lang="en-US" sz="2000" b="1" dirty="0" smtClean="0"/>
              <a:t>Color Vision Evolves!</a:t>
            </a:r>
          </a:p>
          <a:p>
            <a:r>
              <a:rPr lang="en-US" sz="1200" smtClean="0"/>
              <a:t>Gene Duplication and Mutation</a:t>
            </a:r>
            <a:endParaRPr lang="en-US" sz="1200" dirty="0"/>
          </a:p>
        </p:txBody>
      </p:sp>
      <p:pic>
        <p:nvPicPr>
          <p:cNvPr id="137" name="Picture 136" descr="2012-02-06_14-41-12.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8614" y="4839892"/>
            <a:ext cx="2648981" cy="1023407"/>
          </a:xfrm>
          <a:prstGeom prst="rect">
            <a:avLst/>
          </a:prstGeom>
        </p:spPr>
      </p:pic>
      <p:sp>
        <p:nvSpPr>
          <p:cNvPr id="54" name="TextBox 53"/>
          <p:cNvSpPr txBox="1"/>
          <p:nvPr/>
        </p:nvSpPr>
        <p:spPr>
          <a:xfrm>
            <a:off x="5466854" y="6429559"/>
            <a:ext cx="2457453" cy="400110"/>
          </a:xfrm>
          <a:prstGeom prst="rect">
            <a:avLst/>
          </a:prstGeom>
          <a:noFill/>
        </p:spPr>
        <p:txBody>
          <a:bodyPr wrap="square" rtlCol="0">
            <a:spAutoFit/>
          </a:bodyPr>
          <a:lstStyle/>
          <a:p>
            <a:r>
              <a:rPr lang="en-US" sz="2000" b="1" dirty="0" smtClean="0"/>
              <a:t>Rise of Primates </a:t>
            </a:r>
            <a:r>
              <a:rPr lang="en-US" sz="1200" dirty="0" smtClean="0"/>
              <a:t>75 MYA</a:t>
            </a:r>
            <a:endParaRPr lang="en-US" sz="1200" dirty="0"/>
          </a:p>
        </p:txBody>
      </p:sp>
      <p:sp>
        <p:nvSpPr>
          <p:cNvPr id="56" name="Right Arrow 55"/>
          <p:cNvSpPr/>
          <p:nvPr/>
        </p:nvSpPr>
        <p:spPr>
          <a:xfrm>
            <a:off x="4931822" y="6564905"/>
            <a:ext cx="535016" cy="203208"/>
          </a:xfrm>
          <a:prstGeom prst="rightArrow">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59" name="TextBox 58"/>
          <p:cNvSpPr txBox="1"/>
          <p:nvPr/>
        </p:nvSpPr>
        <p:spPr>
          <a:xfrm>
            <a:off x="5475320" y="6072551"/>
            <a:ext cx="3863397" cy="400110"/>
          </a:xfrm>
          <a:prstGeom prst="rect">
            <a:avLst/>
          </a:prstGeom>
          <a:noFill/>
        </p:spPr>
        <p:txBody>
          <a:bodyPr wrap="square" rtlCol="0">
            <a:spAutoFit/>
          </a:bodyPr>
          <a:lstStyle/>
          <a:p>
            <a:r>
              <a:rPr lang="en-US" sz="2000" b="1" dirty="0" smtClean="0"/>
              <a:t>Primates In New/Old World </a:t>
            </a:r>
            <a:r>
              <a:rPr lang="en-US" sz="1200" dirty="0" smtClean="0"/>
              <a:t>55 MA</a:t>
            </a:r>
            <a:endParaRPr lang="en-US" sz="1200" dirty="0"/>
          </a:p>
        </p:txBody>
      </p:sp>
      <p:sp>
        <p:nvSpPr>
          <p:cNvPr id="60" name="Right Arrow 59"/>
          <p:cNvSpPr/>
          <p:nvPr/>
        </p:nvSpPr>
        <p:spPr>
          <a:xfrm>
            <a:off x="4940289" y="6207897"/>
            <a:ext cx="535016" cy="203208"/>
          </a:xfrm>
          <a:prstGeom prst="rightArrow">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61" name="TextBox 60"/>
          <p:cNvSpPr txBox="1"/>
          <p:nvPr/>
        </p:nvSpPr>
        <p:spPr>
          <a:xfrm rot="20453354">
            <a:off x="2954809" y="5635753"/>
            <a:ext cx="979967" cy="307777"/>
          </a:xfrm>
          <a:prstGeom prst="rect">
            <a:avLst/>
          </a:prstGeom>
          <a:noFill/>
        </p:spPr>
        <p:txBody>
          <a:bodyPr wrap="square" rtlCol="0">
            <a:spAutoFit/>
          </a:bodyPr>
          <a:lstStyle/>
          <a:p>
            <a:r>
              <a:rPr lang="en-US" sz="1400" dirty="0" smtClean="0">
                <a:latin typeface="Britannic Bold"/>
                <a:cs typeface="Britannic Bold"/>
              </a:rPr>
              <a:t>Old World</a:t>
            </a:r>
          </a:p>
        </p:txBody>
      </p:sp>
      <p:sp>
        <p:nvSpPr>
          <p:cNvPr id="62" name="TextBox 61"/>
          <p:cNvSpPr txBox="1"/>
          <p:nvPr/>
        </p:nvSpPr>
        <p:spPr>
          <a:xfrm rot="20601418">
            <a:off x="5889347" y="5654605"/>
            <a:ext cx="1111964" cy="307777"/>
          </a:xfrm>
          <a:prstGeom prst="rect">
            <a:avLst/>
          </a:prstGeom>
          <a:noFill/>
        </p:spPr>
        <p:txBody>
          <a:bodyPr wrap="square" rtlCol="0">
            <a:spAutoFit/>
          </a:bodyPr>
          <a:lstStyle/>
          <a:p>
            <a:r>
              <a:rPr lang="en-US" sz="1400" dirty="0" smtClean="0">
                <a:latin typeface="Britannic Bold"/>
                <a:cs typeface="Britannic Bold"/>
              </a:rPr>
              <a:t>New World</a:t>
            </a:r>
          </a:p>
        </p:txBody>
      </p:sp>
      <p:cxnSp>
        <p:nvCxnSpPr>
          <p:cNvPr id="64" name="Straight Connector 63"/>
          <p:cNvCxnSpPr/>
          <p:nvPr/>
        </p:nvCxnSpPr>
        <p:spPr>
          <a:xfrm flipH="1" flipV="1">
            <a:off x="3053168" y="4948902"/>
            <a:ext cx="7884" cy="282494"/>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65" name="Title 1"/>
          <p:cNvSpPr>
            <a:spLocks noGrp="1"/>
          </p:cNvSpPr>
          <p:nvPr>
            <p:ph type="title"/>
          </p:nvPr>
        </p:nvSpPr>
        <p:spPr>
          <a:xfrm>
            <a:off x="470463" y="64985"/>
            <a:ext cx="8229600" cy="1143000"/>
          </a:xfrm>
        </p:spPr>
        <p:txBody>
          <a:bodyPr>
            <a:normAutofit fontScale="90000"/>
          </a:bodyPr>
          <a:lstStyle/>
          <a:p>
            <a:r>
              <a:rPr lang="en-US" dirty="0" smtClean="0"/>
              <a:t>Monkey Color </a:t>
            </a:r>
            <a:r>
              <a:rPr lang="en-US" dirty="0"/>
              <a:t>Vision</a:t>
            </a:r>
            <a:r>
              <a:rPr lang="en-US" dirty="0" smtClean="0"/>
              <a:t>: Phylogenetics</a:t>
            </a:r>
            <a:endParaRPr lang="en-US" dirty="0"/>
          </a:p>
        </p:txBody>
      </p:sp>
      <p:sp>
        <p:nvSpPr>
          <p:cNvPr id="68" name="TextBox 67"/>
          <p:cNvSpPr txBox="1"/>
          <p:nvPr/>
        </p:nvSpPr>
        <p:spPr>
          <a:xfrm rot="18019702">
            <a:off x="7500073" y="3694349"/>
            <a:ext cx="1813560" cy="307777"/>
          </a:xfrm>
          <a:prstGeom prst="rect">
            <a:avLst/>
          </a:prstGeom>
          <a:noFill/>
        </p:spPr>
        <p:txBody>
          <a:bodyPr wrap="square" rtlCol="0">
            <a:spAutoFit/>
          </a:bodyPr>
          <a:lstStyle/>
          <a:p>
            <a:pPr algn="ctr"/>
            <a:r>
              <a:rPr lang="en-US" sz="1400" b="1" dirty="0" smtClean="0">
                <a:solidFill>
                  <a:srgbClr val="008000"/>
                </a:solidFill>
              </a:rPr>
              <a:t>D</a:t>
            </a:r>
            <a:r>
              <a:rPr lang="en-US" sz="1400" b="1" dirty="0" smtClean="0">
                <a:solidFill>
                  <a:srgbClr val="0000FF"/>
                </a:solidFill>
              </a:rPr>
              <a:t>I</a:t>
            </a:r>
            <a:r>
              <a:rPr lang="en-US" sz="1400" b="1" dirty="0" smtClean="0">
                <a:solidFill>
                  <a:srgbClr val="008000"/>
                </a:solidFill>
              </a:rPr>
              <a:t>C</a:t>
            </a:r>
            <a:r>
              <a:rPr lang="en-US" sz="1400" b="1" dirty="0" smtClean="0">
                <a:solidFill>
                  <a:srgbClr val="0000FF"/>
                </a:solidFill>
              </a:rPr>
              <a:t>H</a:t>
            </a:r>
            <a:r>
              <a:rPr lang="en-US" sz="1400" b="1" dirty="0" smtClean="0">
                <a:solidFill>
                  <a:srgbClr val="008000"/>
                </a:solidFill>
              </a:rPr>
              <a:t>R</a:t>
            </a:r>
            <a:r>
              <a:rPr lang="en-US" sz="1400" b="1" dirty="0" smtClean="0">
                <a:solidFill>
                  <a:srgbClr val="0000FF"/>
                </a:solidFill>
              </a:rPr>
              <a:t>O</a:t>
            </a:r>
            <a:r>
              <a:rPr lang="en-US" sz="1400" b="1" dirty="0" smtClean="0">
                <a:solidFill>
                  <a:srgbClr val="008000"/>
                </a:solidFill>
              </a:rPr>
              <a:t>M</a:t>
            </a:r>
            <a:r>
              <a:rPr lang="en-US" sz="1400" b="1" dirty="0" smtClean="0">
                <a:solidFill>
                  <a:srgbClr val="0000FF"/>
                </a:solidFill>
              </a:rPr>
              <a:t>A</a:t>
            </a:r>
            <a:r>
              <a:rPr lang="en-US" sz="1400" b="1" dirty="0" smtClean="0">
                <a:solidFill>
                  <a:srgbClr val="008000"/>
                </a:solidFill>
              </a:rPr>
              <a:t>T</a:t>
            </a:r>
            <a:r>
              <a:rPr lang="en-US" sz="1400" b="1" dirty="0" smtClean="0">
                <a:solidFill>
                  <a:srgbClr val="0000FF"/>
                </a:solidFill>
              </a:rPr>
              <a:t>S</a:t>
            </a:r>
            <a:endParaRPr lang="en-US" sz="1400" b="1" dirty="0">
              <a:solidFill>
                <a:srgbClr val="008000"/>
              </a:solidFill>
            </a:endParaRPr>
          </a:p>
        </p:txBody>
      </p:sp>
      <p:sp>
        <p:nvSpPr>
          <p:cNvPr id="69" name="TextBox 68"/>
          <p:cNvSpPr txBox="1"/>
          <p:nvPr/>
        </p:nvSpPr>
        <p:spPr>
          <a:xfrm rot="2954311">
            <a:off x="-74847" y="3694348"/>
            <a:ext cx="1813560" cy="307777"/>
          </a:xfrm>
          <a:prstGeom prst="rect">
            <a:avLst/>
          </a:prstGeom>
          <a:noFill/>
        </p:spPr>
        <p:txBody>
          <a:bodyPr wrap="square" rtlCol="0">
            <a:spAutoFit/>
          </a:bodyPr>
          <a:lstStyle/>
          <a:p>
            <a:pPr algn="ctr"/>
            <a:r>
              <a:rPr lang="en-US" sz="1400" b="1" dirty="0" smtClean="0">
                <a:solidFill>
                  <a:srgbClr val="FF0000"/>
                </a:solidFill>
              </a:rPr>
              <a:t>T</a:t>
            </a:r>
            <a:r>
              <a:rPr lang="en-US" sz="1400" b="1" dirty="0" smtClean="0">
                <a:solidFill>
                  <a:srgbClr val="0000FF"/>
                </a:solidFill>
              </a:rPr>
              <a:t>R</a:t>
            </a:r>
            <a:r>
              <a:rPr lang="en-US" sz="1400" b="1" dirty="0" smtClean="0">
                <a:solidFill>
                  <a:srgbClr val="008000"/>
                </a:solidFill>
              </a:rPr>
              <a:t>I</a:t>
            </a:r>
            <a:r>
              <a:rPr lang="en-US" sz="1400" b="1" dirty="0" smtClean="0">
                <a:solidFill>
                  <a:srgbClr val="FF0000"/>
                </a:solidFill>
              </a:rPr>
              <a:t>C</a:t>
            </a:r>
            <a:r>
              <a:rPr lang="en-US" sz="1400" b="1" dirty="0" smtClean="0">
                <a:solidFill>
                  <a:srgbClr val="0000FF"/>
                </a:solidFill>
              </a:rPr>
              <a:t>H</a:t>
            </a:r>
            <a:r>
              <a:rPr lang="en-US" sz="1400" b="1" dirty="0" smtClean="0">
                <a:solidFill>
                  <a:srgbClr val="008000"/>
                </a:solidFill>
              </a:rPr>
              <a:t>R</a:t>
            </a:r>
            <a:r>
              <a:rPr lang="en-US" sz="1400" b="1" dirty="0" smtClean="0">
                <a:solidFill>
                  <a:srgbClr val="FF0000"/>
                </a:solidFill>
              </a:rPr>
              <a:t>O</a:t>
            </a:r>
            <a:r>
              <a:rPr lang="en-US" sz="1400" b="1" dirty="0" smtClean="0">
                <a:solidFill>
                  <a:srgbClr val="0000FF"/>
                </a:solidFill>
              </a:rPr>
              <a:t>M</a:t>
            </a:r>
            <a:r>
              <a:rPr lang="en-US" sz="1400" b="1" dirty="0" smtClean="0">
                <a:solidFill>
                  <a:srgbClr val="008000"/>
                </a:solidFill>
              </a:rPr>
              <a:t>A</a:t>
            </a:r>
            <a:r>
              <a:rPr lang="en-US" sz="1400" b="1" dirty="0" smtClean="0">
                <a:solidFill>
                  <a:srgbClr val="FF0000"/>
                </a:solidFill>
              </a:rPr>
              <a:t>T</a:t>
            </a:r>
            <a:r>
              <a:rPr lang="en-US" sz="1400" b="1" dirty="0" smtClean="0">
                <a:solidFill>
                  <a:srgbClr val="008000"/>
                </a:solidFill>
              </a:rPr>
              <a:t>S</a:t>
            </a:r>
            <a:endParaRPr lang="en-US" sz="1400" b="1" dirty="0">
              <a:solidFill>
                <a:srgbClr val="008000"/>
              </a:solidFill>
            </a:endParaRPr>
          </a:p>
        </p:txBody>
      </p:sp>
    </p:spTree>
    <p:extLst>
      <p:ext uri="{BB962C8B-B14F-4D97-AF65-F5344CB8AC3E}">
        <p14:creationId xmlns:p14="http://schemas.microsoft.com/office/powerpoint/2010/main" val="1670565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31"/>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animBg="1"/>
      <p:bldP spid="125" grpId="0" animBg="1"/>
      <p:bldP spid="128" grpId="0"/>
      <p:bldP spid="131" grpId="0"/>
      <p:bldP spid="54" grpId="0"/>
      <p:bldP spid="56" grpId="0" animBg="1"/>
      <p:bldP spid="59" grpId="0"/>
      <p:bldP spid="60" grpId="0" animBg="1"/>
      <p:bldP spid="61" grpId="0"/>
      <p:bldP spid="62"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013-03-17_13-09-14.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19099" y="538526"/>
            <a:ext cx="8404293" cy="5570174"/>
          </a:xfrm>
          <a:prstGeom prst="rect">
            <a:avLst/>
          </a:prstGeom>
        </p:spPr>
      </p:pic>
    </p:spTree>
    <p:extLst>
      <p:ext uri="{BB962C8B-B14F-4D97-AF65-F5344CB8AC3E}">
        <p14:creationId xmlns:p14="http://schemas.microsoft.com/office/powerpoint/2010/main" val="2675960529"/>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 Question</a:t>
            </a:r>
            <a:endParaRPr lang="en-US" dirty="0"/>
          </a:p>
        </p:txBody>
      </p:sp>
      <p:sp>
        <p:nvSpPr>
          <p:cNvPr id="3" name="Content Placeholder 2"/>
          <p:cNvSpPr>
            <a:spLocks noGrp="1"/>
          </p:cNvSpPr>
          <p:nvPr>
            <p:ph idx="1"/>
          </p:nvPr>
        </p:nvSpPr>
        <p:spPr/>
        <p:txBody>
          <a:bodyPr/>
          <a:lstStyle/>
          <a:p>
            <a:pPr marL="0" indent="0">
              <a:spcBef>
                <a:spcPts val="0"/>
              </a:spcBef>
              <a:buNone/>
            </a:pPr>
            <a:r>
              <a:rPr lang="en-US" dirty="0" smtClean="0"/>
              <a:t>Many marine mammals have monochromatic vision. Describe this system in terms of its</a:t>
            </a:r>
          </a:p>
          <a:p>
            <a:pPr marL="514350" indent="-514350">
              <a:spcBef>
                <a:spcPts val="0"/>
              </a:spcBef>
              <a:buAutoNum type="alphaLcParenR"/>
            </a:pPr>
            <a:r>
              <a:rPr lang="en-US" dirty="0" smtClean="0"/>
              <a:t>Ecology</a:t>
            </a:r>
          </a:p>
          <a:p>
            <a:pPr marL="514350" indent="-514350">
              <a:spcBef>
                <a:spcPts val="0"/>
              </a:spcBef>
              <a:buAutoNum type="alphaLcParenR"/>
            </a:pPr>
            <a:r>
              <a:rPr lang="en-US" dirty="0" smtClean="0"/>
              <a:t>Cell Biology</a:t>
            </a:r>
          </a:p>
          <a:p>
            <a:pPr marL="514350" indent="-514350">
              <a:spcBef>
                <a:spcPts val="0"/>
              </a:spcBef>
              <a:buAutoNum type="alphaLcParenR"/>
            </a:pPr>
            <a:r>
              <a:rPr lang="en-US" dirty="0" smtClean="0"/>
              <a:t>Genetics </a:t>
            </a:r>
          </a:p>
          <a:p>
            <a:pPr marL="514350" indent="-514350">
              <a:spcBef>
                <a:spcPts val="0"/>
              </a:spcBef>
              <a:buAutoNum type="alphaLcParenR"/>
            </a:pPr>
            <a:r>
              <a:rPr lang="en-US" dirty="0" err="1" smtClean="0"/>
              <a:t>Phylogenetics</a:t>
            </a:r>
            <a:endParaRPr lang="en-US" dirty="0" smtClean="0"/>
          </a:p>
        </p:txBody>
      </p:sp>
    </p:spTree>
    <p:extLst>
      <p:ext uri="{BB962C8B-B14F-4D97-AF65-F5344CB8AC3E}">
        <p14:creationId xmlns:p14="http://schemas.microsoft.com/office/powerpoint/2010/main" val="1184380484"/>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 Question</a:t>
            </a:r>
            <a:endParaRPr lang="en-US" dirty="0"/>
          </a:p>
        </p:txBody>
      </p:sp>
      <p:sp>
        <p:nvSpPr>
          <p:cNvPr id="3" name="Content Placeholder 2"/>
          <p:cNvSpPr>
            <a:spLocks noGrp="1"/>
          </p:cNvSpPr>
          <p:nvPr>
            <p:ph idx="1"/>
          </p:nvPr>
        </p:nvSpPr>
        <p:spPr/>
        <p:txBody>
          <a:bodyPr/>
          <a:lstStyle/>
          <a:p>
            <a:pPr marL="0" indent="0">
              <a:spcBef>
                <a:spcPts val="0"/>
              </a:spcBef>
              <a:buNone/>
            </a:pPr>
            <a:r>
              <a:rPr lang="en-US" dirty="0" smtClean="0"/>
              <a:t>Research indicates that some human females have tetra-chromatic vision</a:t>
            </a:r>
            <a:r>
              <a:rPr lang="en-US" dirty="0"/>
              <a:t>. Describe </a:t>
            </a:r>
            <a:r>
              <a:rPr lang="en-US" dirty="0" smtClean="0"/>
              <a:t>how this can be possible from a cell biology and genetic perspective.</a:t>
            </a:r>
            <a:endParaRPr lang="en-US" dirty="0"/>
          </a:p>
          <a:p>
            <a:pPr marL="0" indent="0">
              <a:buNone/>
            </a:pPr>
            <a:endParaRPr lang="en-US" dirty="0"/>
          </a:p>
        </p:txBody>
      </p:sp>
    </p:spTree>
    <p:extLst>
      <p:ext uri="{BB962C8B-B14F-4D97-AF65-F5344CB8AC3E}">
        <p14:creationId xmlns:p14="http://schemas.microsoft.com/office/powerpoint/2010/main" val="1098657935"/>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4548"/>
            <a:ext cx="8229600" cy="737865"/>
          </a:xfrm>
        </p:spPr>
        <p:txBody>
          <a:bodyPr>
            <a:normAutofit/>
          </a:bodyPr>
          <a:lstStyle/>
          <a:p>
            <a:r>
              <a:rPr lang="en-US" sz="2800" u="sng" dirty="0" smtClean="0"/>
              <a:t>References</a:t>
            </a:r>
            <a:endParaRPr lang="en-US" sz="2800" u="sng" dirty="0"/>
          </a:p>
        </p:txBody>
      </p:sp>
      <p:sp>
        <p:nvSpPr>
          <p:cNvPr id="3" name="Content Placeholder 2"/>
          <p:cNvSpPr>
            <a:spLocks noGrp="1"/>
          </p:cNvSpPr>
          <p:nvPr>
            <p:ph idx="1"/>
          </p:nvPr>
        </p:nvSpPr>
        <p:spPr>
          <a:xfrm>
            <a:off x="457200" y="2629268"/>
            <a:ext cx="4005381" cy="3555631"/>
          </a:xfrm>
        </p:spPr>
        <p:txBody>
          <a:bodyPr>
            <a:normAutofit lnSpcReduction="10000"/>
          </a:bodyPr>
          <a:lstStyle/>
          <a:p>
            <a:pPr marL="228600" indent="-228600">
              <a:buNone/>
            </a:pPr>
            <a:r>
              <a:rPr lang="en-US" sz="1050" u="sng" dirty="0" smtClean="0"/>
              <a:t>Section Title, Credit</a:t>
            </a:r>
          </a:p>
          <a:p>
            <a:pPr marL="228600" indent="-228600">
              <a:buNone/>
            </a:pPr>
            <a:r>
              <a:rPr lang="en-US" sz="900" u="sng" dirty="0" smtClean="0"/>
              <a:t>Natural History Section: </a:t>
            </a:r>
          </a:p>
          <a:p>
            <a:pPr marL="228600" indent="-228600">
              <a:buNone/>
            </a:pPr>
            <a:r>
              <a:rPr lang="en-US" sz="900" dirty="0" smtClean="0"/>
              <a:t>Mandrill Head, Valerie Henry</a:t>
            </a:r>
          </a:p>
          <a:p>
            <a:pPr marL="228600" indent="-228600">
              <a:buNone/>
            </a:pPr>
            <a:r>
              <a:rPr lang="en-US" sz="900" dirty="0" err="1" smtClean="0"/>
              <a:t>Mangabey</a:t>
            </a:r>
            <a:r>
              <a:rPr lang="en-US" sz="900" dirty="0" smtClean="0"/>
              <a:t> photo, Duncan Wright; Capuchin photo, Jim Smith.</a:t>
            </a:r>
          </a:p>
          <a:p>
            <a:pPr marL="228600" indent="-228600">
              <a:buNone/>
            </a:pPr>
            <a:r>
              <a:rPr lang="en-US" sz="900" dirty="0" smtClean="0"/>
              <a:t>Macaque photo, KENPEI; Squirrel Monkey, Claudio </a:t>
            </a:r>
            <a:r>
              <a:rPr lang="en-US" sz="900" dirty="0" err="1" smtClean="0"/>
              <a:t>Timm</a:t>
            </a:r>
            <a:endParaRPr lang="en-US" sz="900" dirty="0" smtClean="0"/>
          </a:p>
          <a:p>
            <a:pPr marL="228600" indent="-228600">
              <a:buNone/>
            </a:pPr>
            <a:r>
              <a:rPr lang="en-US" sz="900" dirty="0" smtClean="0"/>
              <a:t>Baboon photo, Trisha Sears; Saki photo, Skyscraper</a:t>
            </a:r>
          </a:p>
          <a:p>
            <a:pPr marL="228600" indent="-228600">
              <a:buNone/>
            </a:pPr>
            <a:r>
              <a:rPr lang="en-US" sz="900" dirty="0" err="1" smtClean="0"/>
              <a:t>Roloway</a:t>
            </a:r>
            <a:r>
              <a:rPr lang="en-US" sz="900" dirty="0" smtClean="0"/>
              <a:t> monkey, Public Domain; </a:t>
            </a:r>
            <a:r>
              <a:rPr lang="en-US" sz="900" dirty="0" err="1" smtClean="0"/>
              <a:t>Tamarin</a:t>
            </a:r>
            <a:r>
              <a:rPr lang="en-US" sz="900" dirty="0" smtClean="0"/>
              <a:t>, </a:t>
            </a:r>
            <a:r>
              <a:rPr lang="en-US" sz="900" dirty="0" err="1" smtClean="0"/>
              <a:t>Whaldener</a:t>
            </a:r>
            <a:r>
              <a:rPr lang="en-US" sz="900" dirty="0" smtClean="0"/>
              <a:t> Endo</a:t>
            </a:r>
          </a:p>
          <a:p>
            <a:pPr marL="228600" indent="-228600">
              <a:buNone/>
            </a:pPr>
            <a:r>
              <a:rPr lang="en-US" sz="900" dirty="0" smtClean="0"/>
              <a:t>Left column top to bottom: Primate, Public Domain; Bonnet macaque, M </a:t>
            </a:r>
            <a:r>
              <a:rPr lang="en-US" sz="900" dirty="0" err="1" smtClean="0"/>
              <a:t>Arunprasad</a:t>
            </a:r>
            <a:r>
              <a:rPr lang="en-US" sz="900" dirty="0" smtClean="0"/>
              <a:t>; Crested </a:t>
            </a:r>
            <a:r>
              <a:rPr lang="en-US" sz="900" dirty="0" err="1" smtClean="0"/>
              <a:t>mangabey</a:t>
            </a:r>
            <a:r>
              <a:rPr lang="en-US" sz="900" dirty="0" smtClean="0"/>
              <a:t>, Duncan Wright; Blue monkey, Pedro </a:t>
            </a:r>
            <a:r>
              <a:rPr lang="en-US" sz="900" dirty="0" err="1" smtClean="0"/>
              <a:t>Gonnet</a:t>
            </a:r>
            <a:r>
              <a:rPr lang="en-US" sz="900" dirty="0" smtClean="0"/>
              <a:t>. Right column top to bottom: Spider monkey, Public Domain; Capuchin, </a:t>
            </a:r>
            <a:r>
              <a:rPr lang="en-US" sz="900" dirty="0" err="1" smtClean="0"/>
              <a:t>Whaldener</a:t>
            </a:r>
            <a:r>
              <a:rPr lang="en-US" sz="900" dirty="0" smtClean="0"/>
              <a:t> Endo; Squirrel monkey, Linda </a:t>
            </a:r>
            <a:r>
              <a:rPr lang="en-US" sz="900" dirty="0" err="1" smtClean="0"/>
              <a:t>DeVolder</a:t>
            </a:r>
            <a:r>
              <a:rPr lang="en-US" sz="900" dirty="0" smtClean="0"/>
              <a:t>; Capuchins, </a:t>
            </a:r>
            <a:r>
              <a:rPr lang="en-US" sz="900" dirty="0" err="1" smtClean="0"/>
              <a:t>Frans</a:t>
            </a:r>
            <a:r>
              <a:rPr lang="en-US" sz="900" dirty="0" smtClean="0"/>
              <a:t> </a:t>
            </a:r>
            <a:r>
              <a:rPr lang="en-US" sz="900" dirty="0" err="1" smtClean="0"/>
              <a:t>deWaals</a:t>
            </a:r>
            <a:r>
              <a:rPr lang="en-US" sz="900" dirty="0" smtClean="0"/>
              <a:t>. Continental pictures </a:t>
            </a:r>
            <a:r>
              <a:rPr lang="en-US" sz="900" dirty="0"/>
              <a:t> </a:t>
            </a:r>
            <a:r>
              <a:rPr lang="en-US" sz="900" dirty="0" smtClean="0"/>
              <a:t>Valerie Henry,</a:t>
            </a:r>
            <a:br>
              <a:rPr lang="en-US" sz="900" dirty="0" smtClean="0"/>
            </a:br>
            <a:r>
              <a:rPr lang="en-US" sz="900" dirty="0" smtClean="0"/>
              <a:t>All images are previously referenced above. If unreferenced above, they are believed to be Public Domain. </a:t>
            </a:r>
          </a:p>
          <a:p>
            <a:pPr marL="0" indent="0">
              <a:buNone/>
            </a:pPr>
            <a:r>
              <a:rPr lang="en-US" sz="900" u="sng" dirty="0" smtClean="0"/>
              <a:t>Ecology Section:</a:t>
            </a:r>
          </a:p>
          <a:p>
            <a:pPr marL="228600" indent="-228600">
              <a:buNone/>
            </a:pPr>
            <a:r>
              <a:rPr lang="en-US" sz="900" dirty="0" smtClean="0"/>
              <a:t>Pears, Public Domain.</a:t>
            </a:r>
          </a:p>
          <a:p>
            <a:pPr marL="228600" indent="-228600">
              <a:buNone/>
            </a:pPr>
            <a:r>
              <a:rPr lang="en-US" sz="900" dirty="0" smtClean="0"/>
              <a:t>Black spot, Public Domain; Red and green leaf, Nick </a:t>
            </a:r>
            <a:r>
              <a:rPr lang="en-US" sz="900" dirty="0" err="1" smtClean="0"/>
              <a:t>Eisen</a:t>
            </a:r>
            <a:endParaRPr lang="en-US" sz="900" dirty="0" smtClean="0"/>
          </a:p>
          <a:p>
            <a:pPr marL="228600" indent="-228600">
              <a:buNone/>
            </a:pPr>
            <a:r>
              <a:rPr lang="en-US" sz="900" dirty="0" smtClean="0"/>
              <a:t>Leaves,</a:t>
            </a:r>
            <a:r>
              <a:rPr lang="ja-JP" altLang="en-US" sz="900" dirty="0" smtClean="0"/>
              <a:t>松岡明芳</a:t>
            </a:r>
            <a:endParaRPr lang="en-US" sz="900" dirty="0" smtClean="0"/>
          </a:p>
          <a:p>
            <a:pPr marL="228600" indent="-228600">
              <a:buNone/>
            </a:pPr>
            <a:r>
              <a:rPr lang="en-US" sz="900" dirty="0" smtClean="0"/>
              <a:t>Apple, </a:t>
            </a:r>
            <a:r>
              <a:rPr lang="en-US" sz="900" dirty="0" err="1" smtClean="0"/>
              <a:t>Abhujit</a:t>
            </a:r>
            <a:r>
              <a:rPr lang="en-US" sz="900" dirty="0" smtClean="0"/>
              <a:t> </a:t>
            </a:r>
            <a:r>
              <a:rPr lang="en-US" sz="900" dirty="0" err="1" smtClean="0"/>
              <a:t>Tembhekar</a:t>
            </a:r>
            <a:r>
              <a:rPr lang="en-US" sz="900" dirty="0" smtClean="0"/>
              <a:t>; Oranges, </a:t>
            </a:r>
            <a:r>
              <a:rPr lang="en-US" sz="900" dirty="0" err="1" smtClean="0"/>
              <a:t>aliraqicz</a:t>
            </a:r>
            <a:r>
              <a:rPr lang="en-US" sz="900" dirty="0" smtClean="0"/>
              <a:t>; </a:t>
            </a:r>
            <a:r>
              <a:rPr lang="en-US" sz="900" dirty="0" err="1" smtClean="0"/>
              <a:t>Starfruit</a:t>
            </a:r>
            <a:r>
              <a:rPr lang="en-US" sz="900" dirty="0" smtClean="0"/>
              <a:t>, S Masters; Lychee, B </a:t>
            </a:r>
            <a:r>
              <a:rPr lang="en-US" sz="900" dirty="0" err="1" smtClean="0"/>
              <a:t>Navez</a:t>
            </a:r>
            <a:r>
              <a:rPr lang="en-US" sz="900" dirty="0" smtClean="0"/>
              <a:t>.</a:t>
            </a:r>
          </a:p>
          <a:p>
            <a:pPr marL="228600" indent="-228600">
              <a:buNone/>
            </a:pPr>
            <a:r>
              <a:rPr lang="en-US" sz="900" dirty="0" smtClean="0"/>
              <a:t>Colored shape swatches, Saito, A. et al (2005) American Journal of Primatology 67: 425-436.</a:t>
            </a:r>
          </a:p>
          <a:p>
            <a:pPr marL="228600" indent="-228600">
              <a:buNone/>
            </a:pPr>
            <a:r>
              <a:rPr lang="en-US" sz="900" dirty="0" smtClean="0"/>
              <a:t>Tomatoes, Valerie Henry</a:t>
            </a:r>
          </a:p>
          <a:p>
            <a:pPr marL="228600" indent="-228600">
              <a:buNone/>
            </a:pPr>
            <a:r>
              <a:rPr lang="en-US" sz="900" dirty="0" err="1" smtClean="0"/>
              <a:t>Kix</a:t>
            </a:r>
            <a:r>
              <a:rPr lang="en-US" sz="900" dirty="0" smtClean="0"/>
              <a:t> images, Valerie Henry</a:t>
            </a:r>
          </a:p>
        </p:txBody>
      </p:sp>
      <p:sp>
        <p:nvSpPr>
          <p:cNvPr id="4" name="Content Placeholder 2"/>
          <p:cNvSpPr txBox="1">
            <a:spLocks/>
          </p:cNvSpPr>
          <p:nvPr/>
        </p:nvSpPr>
        <p:spPr>
          <a:xfrm>
            <a:off x="4843326" y="2629268"/>
            <a:ext cx="4005381" cy="3555631"/>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900" u="sng" dirty="0" smtClean="0"/>
              <a:t>Cell Biology Section:</a:t>
            </a:r>
          </a:p>
          <a:p>
            <a:pPr marL="228600" indent="-228600">
              <a:buFont typeface="Arial"/>
              <a:buNone/>
            </a:pPr>
            <a:r>
              <a:rPr lang="en-US" sz="900" dirty="0" smtClean="0"/>
              <a:t>Chimpanzee, Thomas </a:t>
            </a:r>
            <a:r>
              <a:rPr lang="en-US" sz="900" dirty="0" err="1" smtClean="0"/>
              <a:t>Lersch</a:t>
            </a:r>
            <a:r>
              <a:rPr lang="en-US" sz="900" dirty="0" smtClean="0"/>
              <a:t>; Eye, believed to be Public Domain; Cone Cell, Ivo </a:t>
            </a:r>
            <a:r>
              <a:rPr lang="en-US" sz="900" dirty="0" err="1" smtClean="0"/>
              <a:t>Kruusamägi</a:t>
            </a:r>
            <a:r>
              <a:rPr lang="en-US" sz="900" dirty="0" smtClean="0"/>
              <a:t>.</a:t>
            </a:r>
          </a:p>
          <a:p>
            <a:pPr marL="228600" indent="-228600">
              <a:buFont typeface="Arial"/>
              <a:buNone/>
            </a:pPr>
            <a:r>
              <a:rPr lang="en-US" sz="900" dirty="0" smtClean="0"/>
              <a:t>Light Waves, unknown; Cone cell, as above; Brain, unknown.</a:t>
            </a:r>
          </a:p>
          <a:p>
            <a:pPr marL="228600" indent="-228600">
              <a:buFont typeface="Arial"/>
              <a:buNone/>
            </a:pPr>
            <a:r>
              <a:rPr lang="en-US" sz="900" dirty="0" smtClean="0"/>
              <a:t>3D Opsin, </a:t>
            </a:r>
            <a:r>
              <a:rPr lang="en-US" sz="900" dirty="0" err="1" smtClean="0"/>
              <a:t>Knierim</a:t>
            </a:r>
            <a:r>
              <a:rPr lang="en-US" sz="900" dirty="0" smtClean="0"/>
              <a:t>, B. et al. (2007) PNAS 104: 20290 – 20295.</a:t>
            </a:r>
          </a:p>
          <a:p>
            <a:pPr marL="228600" indent="-228600">
              <a:buFont typeface="Arial"/>
              <a:buNone/>
            </a:pPr>
            <a:r>
              <a:rPr lang="en-US" sz="900" dirty="0" smtClean="0"/>
              <a:t>2D Opsin, </a:t>
            </a:r>
            <a:r>
              <a:rPr lang="en-US" sz="900" dirty="0" err="1" smtClean="0"/>
              <a:t>Neitz</a:t>
            </a:r>
            <a:r>
              <a:rPr lang="en-US" sz="900" dirty="0" smtClean="0"/>
              <a:t> and </a:t>
            </a:r>
            <a:r>
              <a:rPr lang="en-US" sz="900" dirty="0" err="1" smtClean="0"/>
              <a:t>Neitz</a:t>
            </a:r>
            <a:r>
              <a:rPr lang="en-US" sz="900" dirty="0" smtClean="0"/>
              <a:t> (2000) Arch Ophthalmology 118: 691-700.</a:t>
            </a:r>
          </a:p>
          <a:p>
            <a:pPr marL="228600" indent="-228600">
              <a:buFont typeface="Arial"/>
              <a:buNone/>
            </a:pPr>
            <a:r>
              <a:rPr lang="en-US" sz="900" dirty="0" smtClean="0"/>
              <a:t>Stimulation curve, </a:t>
            </a:r>
            <a:r>
              <a:rPr lang="en-US" sz="900" dirty="0" err="1" smtClean="0"/>
              <a:t>www.answers.com</a:t>
            </a:r>
            <a:r>
              <a:rPr lang="en-US" sz="900" dirty="0" smtClean="0"/>
              <a:t>/topic/</a:t>
            </a:r>
            <a:r>
              <a:rPr lang="en-US" sz="900" dirty="0" err="1" smtClean="0"/>
              <a:t>photopsin</a:t>
            </a:r>
            <a:endParaRPr lang="en-US" sz="900" dirty="0" smtClean="0"/>
          </a:p>
          <a:p>
            <a:pPr marL="0" indent="0">
              <a:buFont typeface="Arial"/>
              <a:buNone/>
            </a:pPr>
            <a:r>
              <a:rPr lang="en-US" sz="900" u="sng" dirty="0" smtClean="0"/>
              <a:t>Molecular Genetics Section:</a:t>
            </a:r>
          </a:p>
          <a:p>
            <a:pPr marL="228600" indent="-228600">
              <a:buFont typeface="Arial"/>
              <a:buNone/>
            </a:pPr>
            <a:r>
              <a:rPr lang="en-US" sz="900" dirty="0" smtClean="0"/>
              <a:t>Chromosome, designs and dream designs / </a:t>
            </a:r>
            <a:r>
              <a:rPr lang="en-US" sz="900" dirty="0" err="1" smtClean="0"/>
              <a:t>FreeDigitalPhotos.net</a:t>
            </a:r>
            <a:r>
              <a:rPr lang="en-US" sz="900" dirty="0" smtClean="0"/>
              <a:t>; Primate, Trisha Shears.</a:t>
            </a:r>
          </a:p>
          <a:p>
            <a:pPr marL="228600" indent="-228600">
              <a:buFont typeface="Arial"/>
              <a:buNone/>
            </a:pPr>
            <a:r>
              <a:rPr lang="en-US" sz="900" dirty="0" smtClean="0"/>
              <a:t>Chromosome to DNA, Valerie Henry</a:t>
            </a:r>
          </a:p>
          <a:p>
            <a:pPr marL="228600" indent="-228600">
              <a:buFont typeface="Arial"/>
              <a:buNone/>
            </a:pPr>
            <a:r>
              <a:rPr lang="en-US" sz="900" dirty="0" smtClean="0"/>
              <a:t>Chromosomes, </a:t>
            </a:r>
            <a:r>
              <a:rPr lang="en-US" sz="900" dirty="0" err="1" smtClean="0"/>
              <a:t>Evo</a:t>
            </a:r>
            <a:r>
              <a:rPr lang="en-US" sz="900" dirty="0" smtClean="0"/>
              <a:t>-Ed / Valerie Henry</a:t>
            </a:r>
          </a:p>
          <a:p>
            <a:pPr marL="228600" indent="-228600">
              <a:buFont typeface="Arial"/>
              <a:buNone/>
            </a:pPr>
            <a:r>
              <a:rPr lang="en-US" sz="900" dirty="0" smtClean="0"/>
              <a:t>Meiosis, </a:t>
            </a:r>
            <a:r>
              <a:rPr lang="en-US" sz="900" dirty="0" err="1" smtClean="0"/>
              <a:t>Marek</a:t>
            </a:r>
            <a:r>
              <a:rPr lang="en-US" sz="900" dirty="0" smtClean="0"/>
              <a:t> </a:t>
            </a:r>
            <a:r>
              <a:rPr lang="en-US" sz="900" dirty="0" err="1" smtClean="0"/>
              <a:t>Kultys</a:t>
            </a:r>
            <a:endParaRPr lang="en-US" sz="900" dirty="0" smtClean="0"/>
          </a:p>
          <a:p>
            <a:pPr marL="228600" indent="-228600">
              <a:buFont typeface="Arial"/>
              <a:buNone/>
            </a:pPr>
            <a:r>
              <a:rPr lang="en-US" sz="900" dirty="0" smtClean="0"/>
              <a:t>Crossing Over, </a:t>
            </a:r>
            <a:br>
              <a:rPr lang="en-US" sz="900" dirty="0" smtClean="0"/>
            </a:br>
            <a:r>
              <a:rPr lang="en-US" sz="800" dirty="0" smtClean="0"/>
              <a:t>http://bio3400.nicerweb.com/Locked/media/ch08/</a:t>
            </a:r>
            <a:r>
              <a:rPr lang="en-US" sz="800" dirty="0" err="1" smtClean="0"/>
              <a:t>unequal_crossing_over.html</a:t>
            </a:r>
            <a:endParaRPr lang="en-US" sz="800" dirty="0" smtClean="0"/>
          </a:p>
          <a:p>
            <a:pPr marL="228600" indent="-228600">
              <a:buFont typeface="Arial"/>
              <a:buNone/>
            </a:pPr>
            <a:r>
              <a:rPr lang="en-US" sz="900" dirty="0" smtClean="0"/>
              <a:t>DNA, Unknown</a:t>
            </a:r>
          </a:p>
          <a:p>
            <a:pPr marL="228600" indent="-228600">
              <a:buFont typeface="Arial"/>
              <a:buNone/>
            </a:pPr>
            <a:r>
              <a:rPr lang="en-US" sz="900" dirty="0" smtClean="0"/>
              <a:t>Spectral tuning, </a:t>
            </a:r>
            <a:r>
              <a:rPr lang="en-US" sz="900" dirty="0" err="1" smtClean="0"/>
              <a:t>Neitz</a:t>
            </a:r>
            <a:r>
              <a:rPr lang="en-US" sz="900" dirty="0" smtClean="0"/>
              <a:t> and </a:t>
            </a:r>
            <a:r>
              <a:rPr lang="en-US" sz="900" dirty="0" err="1" smtClean="0"/>
              <a:t>Neitz</a:t>
            </a:r>
            <a:r>
              <a:rPr lang="en-US" sz="900" dirty="0" smtClean="0"/>
              <a:t> (2000) Arch Ophthalmology 118: 691-700.</a:t>
            </a:r>
          </a:p>
          <a:p>
            <a:pPr marL="0" indent="0">
              <a:buFont typeface="Arial"/>
              <a:buNone/>
            </a:pPr>
            <a:r>
              <a:rPr lang="en-US" sz="900" u="sng" dirty="0" smtClean="0"/>
              <a:t>Biogeography and Phylogenetics:</a:t>
            </a:r>
          </a:p>
          <a:p>
            <a:pPr marL="0" indent="0">
              <a:buFont typeface="Arial"/>
              <a:buNone/>
            </a:pPr>
            <a:r>
              <a:rPr lang="en-US" sz="900" dirty="0" smtClean="0"/>
              <a:t>Plate Tectonics, McGraw Hill Companies Inc.</a:t>
            </a:r>
          </a:p>
          <a:p>
            <a:pPr marL="0" indent="0">
              <a:buFont typeface="Arial"/>
              <a:buNone/>
            </a:pPr>
            <a:r>
              <a:rPr lang="en-US" sz="900" dirty="0" smtClean="0"/>
              <a:t>Primate, Journal of Mammalian Evolution</a:t>
            </a:r>
          </a:p>
          <a:p>
            <a:pPr marL="0" indent="0">
              <a:buFont typeface="Arial"/>
              <a:buNone/>
            </a:pPr>
            <a:r>
              <a:rPr lang="en-US" sz="900" dirty="0" smtClean="0"/>
              <a:t>Phylogenetic tree, </a:t>
            </a:r>
            <a:r>
              <a:rPr lang="en-US" sz="900" dirty="0" err="1" smtClean="0"/>
              <a:t>Evo</a:t>
            </a:r>
            <a:r>
              <a:rPr lang="en-US" sz="900" dirty="0" smtClean="0"/>
              <a:t>-Ed.</a:t>
            </a:r>
          </a:p>
          <a:p>
            <a:pPr marL="0" indent="0">
              <a:buFont typeface="Arial"/>
              <a:buNone/>
            </a:pPr>
            <a:endParaRPr lang="en-US" sz="800" dirty="0" smtClean="0"/>
          </a:p>
          <a:p>
            <a:pPr marL="0" indent="0">
              <a:buFont typeface="Arial"/>
              <a:buNone/>
            </a:pPr>
            <a:endParaRPr lang="en-US" sz="800" dirty="0" smtClean="0"/>
          </a:p>
          <a:p>
            <a:pPr marL="0" indent="0">
              <a:buFont typeface="Arial"/>
              <a:buNone/>
            </a:pPr>
            <a:endParaRPr lang="en-US" sz="800" dirty="0" smtClean="0"/>
          </a:p>
          <a:p>
            <a:pPr marL="0" indent="0">
              <a:buFont typeface="Arial"/>
              <a:buNone/>
            </a:pPr>
            <a:endParaRPr lang="en-US" sz="800" dirty="0" smtClean="0"/>
          </a:p>
        </p:txBody>
      </p:sp>
      <p:sp>
        <p:nvSpPr>
          <p:cNvPr id="5" name="Content Placeholder 2"/>
          <p:cNvSpPr txBox="1">
            <a:spLocks/>
          </p:cNvSpPr>
          <p:nvPr/>
        </p:nvSpPr>
        <p:spPr>
          <a:xfrm>
            <a:off x="457200" y="1201464"/>
            <a:ext cx="8229600" cy="191463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dirty="0" smtClean="0"/>
              <a:t>The sources for the images we used in this presentation are listed below. If an image is not listed it is believed to be Public Domain. </a:t>
            </a:r>
          </a:p>
          <a:p>
            <a:r>
              <a:rPr lang="en-US" sz="1600" dirty="0" smtClean="0"/>
              <a:t>Did we use one of your pictures and not give you proper credit? If so, please let us know: </a:t>
            </a:r>
            <a:r>
              <a:rPr lang="en-US" sz="1600" dirty="0">
                <a:hlinkClick r:id="rId2"/>
              </a:rPr>
              <a:t>evoed@msu.edu</a:t>
            </a:r>
            <a:r>
              <a:rPr lang="en-US" sz="1600" dirty="0" smtClean="0"/>
              <a:t>.</a:t>
            </a:r>
          </a:p>
        </p:txBody>
      </p:sp>
    </p:spTree>
    <p:extLst>
      <p:ext uri="{BB962C8B-B14F-4D97-AF65-F5344CB8AC3E}">
        <p14:creationId xmlns:p14="http://schemas.microsoft.com/office/powerpoint/2010/main" val="1169134143"/>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ort115px.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560888" y="2854848"/>
            <a:ext cx="3889303" cy="993933"/>
          </a:xfrm>
          <a:prstGeom prst="rect">
            <a:avLst/>
          </a:prstGeom>
        </p:spPr>
      </p:pic>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68069" y="2804148"/>
            <a:ext cx="1196339" cy="1147979"/>
          </a:xfrm>
          <a:prstGeom prst="rect">
            <a:avLst/>
          </a:prstGeom>
        </p:spPr>
      </p:pic>
      <p:pic>
        <p:nvPicPr>
          <p:cNvPr id="7" name="Picture 6"/>
          <p:cNvPicPr>
            <a:picLocks noChangeAspect="1"/>
          </p:cNvPicPr>
          <p:nvPr/>
        </p:nvPicPr>
        <p:blipFill>
          <a:blip r:embed="rId4"/>
          <a:stretch>
            <a:fillRect/>
          </a:stretch>
        </p:blipFill>
        <p:spPr>
          <a:xfrm>
            <a:off x="1120709" y="2707050"/>
            <a:ext cx="1217424" cy="1224758"/>
          </a:xfrm>
          <a:prstGeom prst="rect">
            <a:avLst/>
          </a:prstGeom>
        </p:spPr>
      </p:pic>
      <p:sp>
        <p:nvSpPr>
          <p:cNvPr id="8" name="TextBox 7"/>
          <p:cNvSpPr txBox="1"/>
          <p:nvPr/>
        </p:nvSpPr>
        <p:spPr>
          <a:xfrm>
            <a:off x="2560888" y="3803540"/>
            <a:ext cx="3889303" cy="369332"/>
          </a:xfrm>
          <a:prstGeom prst="rect">
            <a:avLst/>
          </a:prstGeom>
          <a:noFill/>
        </p:spPr>
        <p:txBody>
          <a:bodyPr wrap="square" rtlCol="0">
            <a:spAutoFit/>
          </a:bodyPr>
          <a:lstStyle/>
          <a:p>
            <a:pPr algn="ctr"/>
            <a:r>
              <a:rPr lang="en-US" dirty="0" smtClean="0">
                <a:solidFill>
                  <a:srgbClr val="000000"/>
                </a:solidFill>
                <a:hlinkClick r:id="rId5"/>
              </a:rPr>
              <a:t>http://www.evo-ed.com</a:t>
            </a:r>
            <a:endParaRPr lang="en-US" dirty="0">
              <a:solidFill>
                <a:srgbClr val="000000"/>
              </a:solidFill>
            </a:endParaRPr>
          </a:p>
        </p:txBody>
      </p:sp>
    </p:spTree>
    <p:extLst>
      <p:ext uri="{BB962C8B-B14F-4D97-AF65-F5344CB8AC3E}">
        <p14:creationId xmlns:p14="http://schemas.microsoft.com/office/powerpoint/2010/main" val="338667512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6800"/>
            <a:ext cx="8229600" cy="4495800"/>
          </a:xfrm>
        </p:spPr>
        <p:txBody>
          <a:bodyPr>
            <a:normAutofit fontScale="90000"/>
          </a:bodyPr>
          <a:lstStyle/>
          <a:p>
            <a:r>
              <a:rPr lang="en-US" dirty="0" smtClean="0"/>
              <a:t/>
            </a:r>
            <a:br>
              <a:rPr lang="en-US" dirty="0" smtClean="0"/>
            </a:br>
            <a:r>
              <a:rPr lang="en-US" dirty="0"/>
              <a:t/>
            </a:r>
            <a:br>
              <a:rPr lang="en-US" dirty="0"/>
            </a:br>
            <a:r>
              <a:rPr lang="en-US" dirty="0" smtClean="0"/>
              <a:t>What </a:t>
            </a:r>
            <a:r>
              <a:rPr lang="en-US" dirty="0"/>
              <a:t>have you noticed?</a:t>
            </a:r>
            <a:br>
              <a:rPr lang="en-US" dirty="0"/>
            </a:br>
            <a:r>
              <a:rPr lang="en-US" dirty="0"/>
              <a:t/>
            </a:r>
            <a:br>
              <a:rPr lang="en-US" dirty="0"/>
            </a:br>
            <a:r>
              <a:rPr lang="en-US" dirty="0" smtClean="0"/>
              <a:t>Is there a relationship between color vision and continent of origin among monkey species?</a:t>
            </a:r>
            <a:br>
              <a:rPr lang="en-US" dirty="0" smtClean="0"/>
            </a:br>
            <a:r>
              <a:rPr lang="en-US" dirty="0"/>
              <a:t/>
            </a:r>
            <a:br>
              <a:rPr lang="en-US" dirty="0"/>
            </a:br>
            <a:r>
              <a:rPr lang="en-US" dirty="0" smtClean="0"/>
              <a:t/>
            </a:r>
            <a:br>
              <a:rPr lang="en-US" dirty="0" smtClean="0"/>
            </a:br>
            <a:endParaRPr lang="en-US" dirty="0"/>
          </a:p>
        </p:txBody>
      </p:sp>
    </p:spTree>
    <p:extLst>
      <p:ext uri="{BB962C8B-B14F-4D97-AF65-F5344CB8AC3E}">
        <p14:creationId xmlns:p14="http://schemas.microsoft.com/office/powerpoint/2010/main" val="31230573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81000"/>
            <a:ext cx="8229600" cy="762000"/>
          </a:xfrm>
        </p:spPr>
        <p:txBody>
          <a:bodyPr>
            <a:noAutofit/>
          </a:bodyPr>
          <a:lstStyle/>
          <a:p>
            <a:r>
              <a:rPr lang="en-US" b="1" dirty="0" smtClean="0"/>
              <a:t>Monkeys</a:t>
            </a:r>
            <a:r>
              <a:rPr lang="en-US" dirty="0" smtClean="0"/>
              <a:t> </a:t>
            </a:r>
            <a:r>
              <a:rPr lang="en-US" b="1" dirty="0" smtClean="0"/>
              <a:t>of the World</a:t>
            </a:r>
            <a:endParaRPr lang="en-US" b="1" dirty="0"/>
          </a:p>
        </p:txBody>
      </p:sp>
      <p:pic>
        <p:nvPicPr>
          <p:cNvPr id="1026" name="Picture 2" descr="C:\Users\PWhite\Dropbox\Evo-Ed Website\EvoEd_Images\Primate\primates of old world.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57199" y="1600201"/>
            <a:ext cx="3923565" cy="4973228"/>
          </a:xfrm>
          <a:prstGeom prst="rect">
            <a:avLst/>
          </a:prstGeom>
          <a:noFill/>
          <a:extLst>
            <a:ext uri="{909E8E84-426E-40dd-AFC4-6F175D3DCCD1}">
              <a14:hiddenFill xmlns:a14="http://schemas.microsoft.com/office/drawing/2010/main" xmlns="">
                <a:solidFill>
                  <a:srgbClr val="FFFFFF"/>
                </a:solidFill>
              </a14:hiddenFill>
            </a:ext>
          </a:extLst>
        </p:spPr>
      </p:pic>
      <p:pic>
        <p:nvPicPr>
          <p:cNvPr id="1027" name="Picture 3" descr="C:\Users\PWhite\Dropbox\Evo-Ed Website\EvoEd_Images\Primate\primates of new world.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838699" y="1600199"/>
            <a:ext cx="3904959" cy="497322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28709588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065912"/>
          </a:xfrm>
        </p:spPr>
        <p:txBody>
          <a:bodyPr/>
          <a:lstStyle/>
          <a:p>
            <a:r>
              <a:rPr lang="en-US" dirty="0" smtClean="0"/>
              <a:t>Question</a:t>
            </a:r>
            <a:endParaRPr lang="en-US" dirty="0"/>
          </a:p>
        </p:txBody>
      </p:sp>
      <p:sp>
        <p:nvSpPr>
          <p:cNvPr id="3" name="Content Placeholder 2"/>
          <p:cNvSpPr>
            <a:spLocks noGrp="1"/>
          </p:cNvSpPr>
          <p:nvPr>
            <p:ph sz="half" idx="1"/>
          </p:nvPr>
        </p:nvSpPr>
        <p:spPr>
          <a:xfrm>
            <a:off x="914400" y="973047"/>
            <a:ext cx="7620000" cy="2323489"/>
          </a:xfrm>
        </p:spPr>
        <p:txBody>
          <a:bodyPr/>
          <a:lstStyle/>
          <a:p>
            <a:pPr>
              <a:buFontTx/>
              <a:buChar char="-"/>
            </a:pPr>
            <a:r>
              <a:rPr lang="en-US" sz="3200" dirty="0" smtClean="0"/>
              <a:t>Why do most New World Monkeys have dichromatic vision while most Old World Monkeys have trichromatic vision?</a:t>
            </a:r>
            <a:endParaRPr lang="en-US" sz="3200" dirty="0"/>
          </a:p>
          <a:p>
            <a:pPr marL="0" indent="0">
              <a:buNone/>
            </a:pPr>
            <a:endParaRPr lang="en-US" dirty="0" smtClean="0"/>
          </a:p>
        </p:txBody>
      </p:sp>
      <p:pic>
        <p:nvPicPr>
          <p:cNvPr id="4" name="Picture 3" descr="2013-03-17_11-22-39.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28600" y="2685546"/>
            <a:ext cx="8706224" cy="4067865"/>
          </a:xfrm>
          <a:prstGeom prst="rect">
            <a:avLst/>
          </a:prstGeom>
        </p:spPr>
      </p:pic>
    </p:spTree>
    <p:extLst>
      <p:ext uri="{BB962C8B-B14F-4D97-AF65-F5344CB8AC3E}">
        <p14:creationId xmlns:p14="http://schemas.microsoft.com/office/powerpoint/2010/main" val="173518159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228600"/>
            <a:ext cx="8229600" cy="1676400"/>
          </a:xfrm>
        </p:spPr>
        <p:txBody>
          <a:bodyPr>
            <a:normAutofit fontScale="90000"/>
          </a:bodyPr>
          <a:lstStyle/>
          <a:p>
            <a:r>
              <a:rPr lang="en-US" sz="5400" dirty="0" smtClean="0"/>
              <a:t>The Ecology of</a:t>
            </a:r>
            <a:br>
              <a:rPr lang="en-US" sz="5400" dirty="0" smtClean="0"/>
            </a:br>
            <a:r>
              <a:rPr lang="en-US" sz="5400" dirty="0" smtClean="0"/>
              <a:t>Color Vision in Monkeys</a:t>
            </a:r>
            <a:endParaRPr lang="en-US" sz="5400" dirty="0"/>
          </a:p>
        </p:txBody>
      </p:sp>
      <p:pic>
        <p:nvPicPr>
          <p:cNvPr id="2" name="Picture 1" descr="2011-10-25_08-51-49.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77804" y="2246097"/>
            <a:ext cx="3479800" cy="3214902"/>
          </a:xfrm>
          <a:prstGeom prst="rect">
            <a:avLst/>
          </a:prstGeom>
        </p:spPr>
      </p:pic>
      <p:pic>
        <p:nvPicPr>
          <p:cNvPr id="3" name="Picture 2" descr="2011-10-25_08-52-29.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10705" y="2246098"/>
            <a:ext cx="3479799" cy="3214901"/>
          </a:xfrm>
          <a:prstGeom prst="rect">
            <a:avLst/>
          </a:prstGeom>
        </p:spPr>
      </p:pic>
    </p:spTree>
    <p:extLst>
      <p:ext uri="{BB962C8B-B14F-4D97-AF65-F5344CB8AC3E}">
        <p14:creationId xmlns:p14="http://schemas.microsoft.com/office/powerpoint/2010/main" val="418578085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Ecology: Why Trichromatic Vision?</a:t>
            </a:r>
            <a:endParaRPr lang="en-US" dirty="0"/>
          </a:p>
        </p:txBody>
      </p:sp>
      <p:sp>
        <p:nvSpPr>
          <p:cNvPr id="4" name="Content Placeholder 3"/>
          <p:cNvSpPr>
            <a:spLocks noGrp="1"/>
          </p:cNvSpPr>
          <p:nvPr>
            <p:ph sz="half" idx="2"/>
          </p:nvPr>
        </p:nvSpPr>
        <p:spPr>
          <a:xfrm>
            <a:off x="685800" y="4922837"/>
            <a:ext cx="8001000" cy="1858963"/>
          </a:xfrm>
        </p:spPr>
        <p:txBody>
          <a:bodyPr>
            <a:normAutofit/>
          </a:bodyPr>
          <a:lstStyle/>
          <a:p>
            <a:pPr algn="ctr">
              <a:buNone/>
            </a:pPr>
            <a:r>
              <a:rPr lang="en-US" dirty="0" smtClean="0"/>
              <a:t>One of the above leaves has black fungus on it.</a:t>
            </a:r>
          </a:p>
          <a:p>
            <a:pPr algn="ctr">
              <a:buNone/>
            </a:pPr>
            <a:r>
              <a:rPr lang="en-US" dirty="0" smtClean="0"/>
              <a:t>Can you tell which one?</a:t>
            </a:r>
          </a:p>
        </p:txBody>
      </p:sp>
      <p:sp>
        <p:nvSpPr>
          <p:cNvPr id="12" name="Content Placeholder 3"/>
          <p:cNvSpPr>
            <a:spLocks noGrp="1"/>
          </p:cNvSpPr>
          <p:nvPr>
            <p:ph sz="half" idx="2"/>
          </p:nvPr>
        </p:nvSpPr>
        <p:spPr>
          <a:xfrm>
            <a:off x="2743200" y="4346575"/>
            <a:ext cx="3352799" cy="762000"/>
          </a:xfrm>
        </p:spPr>
        <p:txBody>
          <a:bodyPr>
            <a:normAutofit/>
          </a:bodyPr>
          <a:lstStyle/>
          <a:p>
            <a:pPr algn="ctr">
              <a:buNone/>
            </a:pPr>
            <a:r>
              <a:rPr lang="en-US" sz="2000" b="1" dirty="0" smtClean="0"/>
              <a:t>DICHROMATIC VISION</a:t>
            </a:r>
          </a:p>
        </p:txBody>
      </p:sp>
      <p:cxnSp>
        <p:nvCxnSpPr>
          <p:cNvPr id="5" name="Straight Connector 4"/>
          <p:cNvCxnSpPr/>
          <p:nvPr/>
        </p:nvCxnSpPr>
        <p:spPr>
          <a:xfrm flipH="1">
            <a:off x="5791200" y="4343400"/>
            <a:ext cx="2451428" cy="40640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flipH="1" flipV="1">
            <a:off x="685800" y="4346576"/>
            <a:ext cx="2438400" cy="403224"/>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3124200" y="4749800"/>
            <a:ext cx="266700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3" name="Picture 2" descr="2011-10-25_09-31-25.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48200" y="1737360"/>
            <a:ext cx="3594427" cy="2606040"/>
          </a:xfrm>
          <a:prstGeom prst="rect">
            <a:avLst/>
          </a:prstGeom>
        </p:spPr>
      </p:pic>
      <p:pic>
        <p:nvPicPr>
          <p:cNvPr id="6" name="Picture 5" descr="2011-10-25_09-31-05.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5800" y="1737360"/>
            <a:ext cx="3604322" cy="2606040"/>
          </a:xfrm>
          <a:prstGeom prst="rect">
            <a:avLst/>
          </a:prstGeom>
        </p:spPr>
      </p:pic>
    </p:spTree>
    <p:extLst>
      <p:ext uri="{BB962C8B-B14F-4D97-AF65-F5344CB8AC3E}">
        <p14:creationId xmlns:p14="http://schemas.microsoft.com/office/powerpoint/2010/main" val="35461347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Ecology: Why Trichromatic Vision?</a:t>
            </a:r>
            <a:endParaRPr lang="en-US" dirty="0"/>
          </a:p>
        </p:txBody>
      </p:sp>
      <p:sp>
        <p:nvSpPr>
          <p:cNvPr id="14" name="Content Placeholder 3"/>
          <p:cNvSpPr>
            <a:spLocks noGrp="1"/>
          </p:cNvSpPr>
          <p:nvPr>
            <p:ph sz="half" idx="2"/>
          </p:nvPr>
        </p:nvSpPr>
        <p:spPr>
          <a:xfrm>
            <a:off x="685800" y="5499100"/>
            <a:ext cx="3352799" cy="762000"/>
          </a:xfrm>
        </p:spPr>
        <p:txBody>
          <a:bodyPr>
            <a:normAutofit fontScale="92500"/>
          </a:bodyPr>
          <a:lstStyle/>
          <a:p>
            <a:pPr algn="ctr">
              <a:buNone/>
            </a:pPr>
            <a:r>
              <a:rPr lang="en-US" dirty="0" smtClean="0"/>
              <a:t>Leaf with black fungus</a:t>
            </a:r>
          </a:p>
        </p:txBody>
      </p:sp>
      <p:sp>
        <p:nvSpPr>
          <p:cNvPr id="16" name="Content Placeholder 3"/>
          <p:cNvSpPr>
            <a:spLocks noGrp="1"/>
          </p:cNvSpPr>
          <p:nvPr>
            <p:ph sz="half" idx="2"/>
          </p:nvPr>
        </p:nvSpPr>
        <p:spPr>
          <a:xfrm>
            <a:off x="2743200" y="4346575"/>
            <a:ext cx="3352799" cy="762000"/>
          </a:xfrm>
        </p:spPr>
        <p:txBody>
          <a:bodyPr>
            <a:normAutofit/>
          </a:bodyPr>
          <a:lstStyle/>
          <a:p>
            <a:pPr algn="ctr">
              <a:buNone/>
            </a:pPr>
            <a:r>
              <a:rPr lang="en-US" sz="2000" b="1" dirty="0" smtClean="0"/>
              <a:t>TRICHROMATIC VISION</a:t>
            </a:r>
          </a:p>
        </p:txBody>
      </p:sp>
      <p:cxnSp>
        <p:nvCxnSpPr>
          <p:cNvPr id="17" name="Straight Connector 16"/>
          <p:cNvCxnSpPr/>
          <p:nvPr/>
        </p:nvCxnSpPr>
        <p:spPr>
          <a:xfrm flipH="1">
            <a:off x="5791200" y="4343400"/>
            <a:ext cx="2451428" cy="40640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flipH="1" flipV="1">
            <a:off x="685800" y="4346576"/>
            <a:ext cx="2438400" cy="403224"/>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3124200" y="4749800"/>
            <a:ext cx="266700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3" name="Up Arrow 12"/>
          <p:cNvSpPr/>
          <p:nvPr/>
        </p:nvSpPr>
        <p:spPr>
          <a:xfrm>
            <a:off x="2000738" y="4305300"/>
            <a:ext cx="533400" cy="1143000"/>
          </a:xfrm>
          <a:prstGeom prst="up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pic>
        <p:nvPicPr>
          <p:cNvPr id="3" name="Picture 2" descr="2011-10-25_09-31-56.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48200" y="1736113"/>
            <a:ext cx="3597031" cy="2607285"/>
          </a:xfrm>
          <a:prstGeom prst="rect">
            <a:avLst/>
          </a:prstGeom>
        </p:spPr>
      </p:pic>
      <p:pic>
        <p:nvPicPr>
          <p:cNvPr id="4" name="Picture 3" descr="2011-10-25_09-31-41.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5800" y="1736114"/>
            <a:ext cx="3600290" cy="2607285"/>
          </a:xfrm>
          <a:prstGeom prst="rect">
            <a:avLst/>
          </a:prstGeom>
        </p:spPr>
      </p:pic>
    </p:spTree>
    <p:extLst>
      <p:ext uri="{BB962C8B-B14F-4D97-AF65-F5344CB8AC3E}">
        <p14:creationId xmlns:p14="http://schemas.microsoft.com/office/powerpoint/2010/main" val="309871933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1"/>
          </p:nvPr>
        </p:nvPicPr>
        <p:blipFill>
          <a:blip r:embed="rId3" cstate="email">
            <a:extLst>
              <a:ext uri="{28A0092B-C50C-407E-A947-70E740481C1C}">
                <a14:useLocalDpi xmlns:a14="http://schemas.microsoft.com/office/drawing/2010/main"/>
              </a:ext>
            </a:extLst>
          </a:blip>
          <a:srcRect/>
          <a:stretch>
            <a:fillRect/>
          </a:stretch>
        </p:blipFill>
        <p:spPr>
          <a:xfrm>
            <a:off x="533400" y="1447800"/>
            <a:ext cx="4038600" cy="3200399"/>
          </a:xfrm>
        </p:spPr>
      </p:pic>
      <p:sp>
        <p:nvSpPr>
          <p:cNvPr id="7" name="Title 1"/>
          <p:cNvSpPr>
            <a:spLocks noGrp="1"/>
          </p:cNvSpPr>
          <p:nvPr>
            <p:ph type="title"/>
          </p:nvPr>
        </p:nvSpPr>
        <p:spPr/>
        <p:txBody>
          <a:bodyPr/>
          <a:lstStyle/>
          <a:p>
            <a:r>
              <a:rPr lang="en-US" dirty="0" smtClean="0"/>
              <a:t>Ecology: Why Trichromatic Vision?</a:t>
            </a:r>
            <a:endParaRPr lang="en-US" dirty="0"/>
          </a:p>
        </p:txBody>
      </p:sp>
      <p:sp>
        <p:nvSpPr>
          <p:cNvPr id="8" name="Content Placeholder 3"/>
          <p:cNvSpPr txBox="1">
            <a:spLocks/>
          </p:cNvSpPr>
          <p:nvPr/>
        </p:nvSpPr>
        <p:spPr>
          <a:xfrm>
            <a:off x="685800" y="5180744"/>
            <a:ext cx="8001000" cy="160105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algn="ctr">
              <a:buFont typeface="Arial"/>
              <a:buNone/>
            </a:pPr>
            <a:r>
              <a:rPr lang="en-US" dirty="0" smtClean="0"/>
              <a:t>In the above picture, the red leaves are not palatable but the green leaves are nutritious.</a:t>
            </a:r>
          </a:p>
          <a:p>
            <a:pPr algn="ctr">
              <a:buFont typeface="Arial"/>
              <a:buNone/>
            </a:pPr>
            <a:r>
              <a:rPr lang="en-US" dirty="0" smtClean="0"/>
              <a:t>Which leaves are which?</a:t>
            </a:r>
          </a:p>
        </p:txBody>
      </p:sp>
      <p:sp>
        <p:nvSpPr>
          <p:cNvPr id="11" name="Content Placeholder 3"/>
          <p:cNvSpPr>
            <a:spLocks noGrp="1"/>
          </p:cNvSpPr>
          <p:nvPr>
            <p:ph sz="half" idx="2"/>
          </p:nvPr>
        </p:nvSpPr>
        <p:spPr>
          <a:xfrm>
            <a:off x="762001" y="4572000"/>
            <a:ext cx="3352799" cy="608744"/>
          </a:xfrm>
        </p:spPr>
        <p:txBody>
          <a:bodyPr>
            <a:normAutofit/>
          </a:bodyPr>
          <a:lstStyle/>
          <a:p>
            <a:pPr algn="ctr">
              <a:buNone/>
            </a:pPr>
            <a:r>
              <a:rPr lang="en-US" sz="2000" b="1" dirty="0" smtClean="0"/>
              <a:t>DICHROMATIC VISION</a:t>
            </a:r>
          </a:p>
        </p:txBody>
      </p:sp>
    </p:spTree>
    <p:extLst>
      <p:ext uri="{BB962C8B-B14F-4D97-AF65-F5344CB8AC3E}">
        <p14:creationId xmlns:p14="http://schemas.microsoft.com/office/powerpoint/2010/main" val="34570337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smtClean="0"/>
              <a:t>Ecology: Why Trichromatic Vision?</a:t>
            </a:r>
            <a:endParaRPr lang="en-US" dirty="0"/>
          </a:p>
        </p:txBody>
      </p:sp>
      <p:sp>
        <p:nvSpPr>
          <p:cNvPr id="8" name="Content Placeholder 3"/>
          <p:cNvSpPr txBox="1">
            <a:spLocks/>
          </p:cNvSpPr>
          <p:nvPr/>
        </p:nvSpPr>
        <p:spPr>
          <a:xfrm>
            <a:off x="685800" y="5180744"/>
            <a:ext cx="8001000" cy="160105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algn="ctr">
              <a:buFont typeface="Arial"/>
              <a:buNone/>
            </a:pPr>
            <a:r>
              <a:rPr lang="en-US" dirty="0" smtClean="0"/>
              <a:t>In the above picture, if the red leaves are not palatable but the green leaves are nutritious.</a:t>
            </a:r>
          </a:p>
          <a:p>
            <a:pPr algn="ctr">
              <a:buFont typeface="Arial"/>
              <a:buNone/>
            </a:pPr>
            <a:r>
              <a:rPr lang="en-US" dirty="0" smtClean="0"/>
              <a:t>Which leaves are which?</a:t>
            </a:r>
          </a:p>
        </p:txBody>
      </p:sp>
      <p:sp>
        <p:nvSpPr>
          <p:cNvPr id="11" name="Content Placeholder 3"/>
          <p:cNvSpPr>
            <a:spLocks noGrp="1"/>
          </p:cNvSpPr>
          <p:nvPr>
            <p:ph sz="half" idx="2"/>
          </p:nvPr>
        </p:nvSpPr>
        <p:spPr>
          <a:xfrm>
            <a:off x="762001" y="4572000"/>
            <a:ext cx="3352799" cy="608744"/>
          </a:xfrm>
        </p:spPr>
        <p:txBody>
          <a:bodyPr>
            <a:normAutofit/>
          </a:bodyPr>
          <a:lstStyle/>
          <a:p>
            <a:pPr algn="ctr">
              <a:buNone/>
            </a:pPr>
            <a:r>
              <a:rPr lang="en-US" sz="2000" b="1" dirty="0" smtClean="0"/>
              <a:t>DICHROMATIC VISION</a:t>
            </a:r>
          </a:p>
        </p:txBody>
      </p:sp>
      <p:pic>
        <p:nvPicPr>
          <p:cNvPr id="14" name="Picture 13" descr="2013-03-17_11-28-17.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33401" y="1447800"/>
            <a:ext cx="4038599" cy="3200399"/>
          </a:xfrm>
          <a:prstGeom prst="rect">
            <a:avLst/>
          </a:prstGeom>
        </p:spPr>
      </p:pic>
    </p:spTree>
    <p:extLst>
      <p:ext uri="{BB962C8B-B14F-4D97-AF65-F5344CB8AC3E}">
        <p14:creationId xmlns:p14="http://schemas.microsoft.com/office/powerpoint/2010/main" val="403850198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About this Case:</a:t>
            </a:r>
            <a:endParaRPr lang="en-US" dirty="0"/>
          </a:p>
        </p:txBody>
      </p:sp>
      <p:sp>
        <p:nvSpPr>
          <p:cNvPr id="3" name="Content Placeholder 2"/>
          <p:cNvSpPr>
            <a:spLocks noGrp="1"/>
          </p:cNvSpPr>
          <p:nvPr>
            <p:ph idx="1"/>
          </p:nvPr>
        </p:nvSpPr>
        <p:spPr>
          <a:xfrm>
            <a:off x="375920" y="1417638"/>
            <a:ext cx="8310880" cy="3398202"/>
          </a:xfrm>
        </p:spPr>
        <p:txBody>
          <a:bodyPr>
            <a:normAutofit fontScale="62500" lnSpcReduction="20000"/>
          </a:bodyPr>
          <a:lstStyle/>
          <a:p>
            <a:pPr marL="514350" indent="-514350">
              <a:buFont typeface="+mj-lt"/>
              <a:buAutoNum type="arabicPeriod"/>
            </a:pPr>
            <a:r>
              <a:rPr lang="en-US" dirty="0" smtClean="0"/>
              <a:t>These slides were created by the </a:t>
            </a:r>
            <a:r>
              <a:rPr lang="en-US" dirty="0" err="1" smtClean="0"/>
              <a:t>Evo</a:t>
            </a:r>
            <a:r>
              <a:rPr lang="en-US" dirty="0" smtClean="0"/>
              <a:t>-Ed Project</a:t>
            </a:r>
            <a:r>
              <a:rPr lang="en-US" sz="2600" dirty="0" smtClean="0"/>
              <a:t>:</a:t>
            </a:r>
            <a:r>
              <a:rPr lang="en-US" dirty="0" smtClean="0"/>
              <a:t> </a:t>
            </a:r>
            <a:r>
              <a:rPr lang="en-US" sz="1900" dirty="0">
                <a:solidFill>
                  <a:srgbClr val="000000"/>
                </a:solidFill>
                <a:hlinkClick r:id="rId2"/>
              </a:rPr>
              <a:t>http://www.evo-</a:t>
            </a:r>
            <a:r>
              <a:rPr lang="en-US" sz="1900" dirty="0" smtClean="0">
                <a:solidFill>
                  <a:srgbClr val="000000"/>
                </a:solidFill>
                <a:hlinkClick r:id="rId2"/>
              </a:rPr>
              <a:t>ed.com</a:t>
            </a:r>
            <a:endParaRPr lang="en-US" sz="2900" dirty="0" smtClean="0"/>
          </a:p>
          <a:p>
            <a:pPr marL="514350" indent="-514350">
              <a:buFont typeface="+mj-lt"/>
              <a:buAutoNum type="arabicPeriod"/>
            </a:pPr>
            <a:r>
              <a:rPr lang="en-US" dirty="0" smtClean="0"/>
              <a:t>Funding </a:t>
            </a:r>
            <a:r>
              <a:rPr lang="en-US" dirty="0"/>
              <a:t>for the </a:t>
            </a:r>
            <a:r>
              <a:rPr lang="en-US" dirty="0" err="1"/>
              <a:t>Evo</a:t>
            </a:r>
            <a:r>
              <a:rPr lang="en-US" dirty="0"/>
              <a:t>-Ed Project is provided by the National Science Foundation and by Lyman Briggs College, Michigan State University.</a:t>
            </a:r>
          </a:p>
          <a:p>
            <a:pPr marL="514350" indent="-514350">
              <a:buFont typeface="+mj-lt"/>
              <a:buAutoNum type="arabicPeriod"/>
            </a:pPr>
            <a:r>
              <a:rPr lang="en-US" dirty="0" smtClean="0">
                <a:solidFill>
                  <a:srgbClr val="FF0000"/>
                </a:solidFill>
              </a:rPr>
              <a:t>These slides are provided as a teaching resource. You are encouraged to modify them to meet your specific teaching and learning needs.</a:t>
            </a:r>
          </a:p>
          <a:p>
            <a:pPr marL="514350" indent="-514350">
              <a:buFont typeface="+mj-lt"/>
              <a:buAutoNum type="arabicPeriod"/>
            </a:pPr>
            <a:r>
              <a:rPr lang="en-US" dirty="0" smtClean="0"/>
              <a:t>Please adhere to the copyright conditions specified on the following slide. </a:t>
            </a:r>
          </a:p>
          <a:p>
            <a:pPr marL="514350" indent="-514350">
              <a:buFont typeface="+mj-lt"/>
              <a:buAutoNum type="arabicPeriod"/>
            </a:pPr>
            <a:r>
              <a:rPr lang="en-US" dirty="0" smtClean="0"/>
              <a:t>There is a </a:t>
            </a:r>
            <a:r>
              <a:rPr lang="en-US" b="1" dirty="0" smtClean="0"/>
              <a:t>reference</a:t>
            </a:r>
            <a:r>
              <a:rPr lang="en-US" dirty="0" smtClean="0"/>
              <a:t> slide at the end of the presentation that lists the sources for the images we have used in this presentation.</a:t>
            </a:r>
          </a:p>
          <a:p>
            <a:pPr marL="514350" indent="-514350">
              <a:buFont typeface="+mj-lt"/>
              <a:buAutoNum type="arabicPeriod"/>
            </a:pPr>
            <a:r>
              <a:rPr lang="en-US" dirty="0">
                <a:solidFill>
                  <a:srgbClr val="FF0000"/>
                </a:solidFill>
              </a:rPr>
              <a:t>If you would be willing to be in involved in our research study examining how the use of these case studies impacts learning, please contact us at </a:t>
            </a:r>
            <a:r>
              <a:rPr lang="en-US" dirty="0">
                <a:hlinkClick r:id="rId3"/>
              </a:rPr>
              <a:t>evoed@msu.edu</a:t>
            </a:r>
            <a:r>
              <a:rPr lang="en-US" dirty="0" smtClean="0">
                <a:solidFill>
                  <a:srgbClr val="FF0000"/>
                </a:solidFill>
              </a:rPr>
              <a:t>.</a:t>
            </a:r>
            <a:endParaRPr lang="en-US" dirty="0">
              <a:solidFill>
                <a:srgbClr val="FF0000"/>
              </a:solidFill>
            </a:endParaRPr>
          </a:p>
        </p:txBody>
      </p:sp>
      <p:pic>
        <p:nvPicPr>
          <p:cNvPr id="5" name="Picture 4" descr="short115px.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631440" y="5173187"/>
            <a:ext cx="3889303" cy="993933"/>
          </a:xfrm>
          <a:prstGeom prst="rect">
            <a:avLst/>
          </a:prstGeom>
        </p:spPr>
      </p:pic>
      <p:pic>
        <p:nvPicPr>
          <p:cNvPr id="6" name="Picture 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738621" y="5122487"/>
            <a:ext cx="1196339" cy="1147979"/>
          </a:xfrm>
          <a:prstGeom prst="rect">
            <a:avLst/>
          </a:prstGeom>
        </p:spPr>
      </p:pic>
      <p:pic>
        <p:nvPicPr>
          <p:cNvPr id="8" name="Picture 7"/>
          <p:cNvPicPr>
            <a:picLocks noChangeAspect="1"/>
          </p:cNvPicPr>
          <p:nvPr/>
        </p:nvPicPr>
        <p:blipFill>
          <a:blip r:embed="rId6"/>
          <a:stretch>
            <a:fillRect/>
          </a:stretch>
        </p:blipFill>
        <p:spPr>
          <a:xfrm>
            <a:off x="1191261" y="5025389"/>
            <a:ext cx="1217424" cy="1224758"/>
          </a:xfrm>
          <a:prstGeom prst="rect">
            <a:avLst/>
          </a:prstGeom>
        </p:spPr>
      </p:pic>
      <p:sp>
        <p:nvSpPr>
          <p:cNvPr id="9" name="TextBox 8"/>
          <p:cNvSpPr txBox="1"/>
          <p:nvPr/>
        </p:nvSpPr>
        <p:spPr>
          <a:xfrm>
            <a:off x="2631440" y="6121879"/>
            <a:ext cx="3889303" cy="369332"/>
          </a:xfrm>
          <a:prstGeom prst="rect">
            <a:avLst/>
          </a:prstGeom>
          <a:noFill/>
        </p:spPr>
        <p:txBody>
          <a:bodyPr wrap="square" rtlCol="0">
            <a:spAutoFit/>
          </a:bodyPr>
          <a:lstStyle/>
          <a:p>
            <a:pPr algn="ctr"/>
            <a:r>
              <a:rPr lang="en-US" dirty="0">
                <a:solidFill>
                  <a:srgbClr val="000000"/>
                </a:solidFill>
                <a:hlinkClick r:id="rId2"/>
              </a:rPr>
              <a:t>http://www.evo-ed.com</a:t>
            </a:r>
            <a:endParaRPr lang="en-US" dirty="0">
              <a:solidFill>
                <a:srgbClr val="000000"/>
              </a:solidFill>
            </a:endParaRPr>
          </a:p>
        </p:txBody>
      </p:sp>
    </p:spTree>
    <p:extLst>
      <p:ext uri="{BB962C8B-B14F-4D97-AF65-F5344CB8AC3E}">
        <p14:creationId xmlns:p14="http://schemas.microsoft.com/office/powerpoint/2010/main" val="17015355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1"/>
          </p:nvPr>
        </p:nvPicPr>
        <p:blipFill>
          <a:blip r:embed="rId2" cstate="email">
            <a:extLst>
              <a:ext uri="{28A0092B-C50C-407E-A947-70E740481C1C}">
                <a14:useLocalDpi xmlns:a14="http://schemas.microsoft.com/office/drawing/2010/main"/>
              </a:ext>
            </a:extLst>
          </a:blip>
          <a:srcRect/>
          <a:stretch>
            <a:fillRect/>
          </a:stretch>
        </p:blipFill>
        <p:spPr>
          <a:xfrm>
            <a:off x="475608" y="1447800"/>
            <a:ext cx="4038600" cy="3200399"/>
          </a:xfrm>
        </p:spPr>
      </p:pic>
      <p:pic>
        <p:nvPicPr>
          <p:cNvPr id="6" name="Content Placeholder 5" descr="redgreenleaves2.jpg"/>
          <p:cNvPicPr>
            <a:picLocks noGrp="1" noChangeAspect="1"/>
          </p:cNvPicPr>
          <p:nvPr>
            <p:ph sz="half" idx="2"/>
          </p:nvPr>
        </p:nvPicPr>
        <p:blipFill>
          <a:blip r:embed="rId3" cstate="email">
            <a:extLst>
              <a:ext uri="{28A0092B-C50C-407E-A947-70E740481C1C}">
                <a14:useLocalDpi xmlns:a14="http://schemas.microsoft.com/office/drawing/2010/main"/>
              </a:ext>
            </a:extLst>
          </a:blip>
          <a:srcRect/>
          <a:stretch>
            <a:fillRect/>
          </a:stretch>
        </p:blipFill>
        <p:spPr>
          <a:xfrm>
            <a:off x="4648200" y="1447800"/>
            <a:ext cx="4038600" cy="3200400"/>
          </a:xfrm>
        </p:spPr>
      </p:pic>
      <p:sp>
        <p:nvSpPr>
          <p:cNvPr id="7" name="Title 1"/>
          <p:cNvSpPr>
            <a:spLocks noGrp="1"/>
          </p:cNvSpPr>
          <p:nvPr>
            <p:ph type="title"/>
          </p:nvPr>
        </p:nvSpPr>
        <p:spPr/>
        <p:txBody>
          <a:bodyPr/>
          <a:lstStyle/>
          <a:p>
            <a:r>
              <a:rPr lang="en-US" dirty="0" smtClean="0"/>
              <a:t>Ecology: Why Trichromatic Vision?</a:t>
            </a:r>
            <a:endParaRPr lang="en-US" dirty="0"/>
          </a:p>
        </p:txBody>
      </p:sp>
      <p:sp>
        <p:nvSpPr>
          <p:cNvPr id="10" name="Content Placeholder 3"/>
          <p:cNvSpPr txBox="1">
            <a:spLocks/>
          </p:cNvSpPr>
          <p:nvPr/>
        </p:nvSpPr>
        <p:spPr>
          <a:xfrm>
            <a:off x="762001" y="4572000"/>
            <a:ext cx="3352799" cy="60874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algn="ctr">
              <a:buFont typeface="Arial"/>
              <a:buNone/>
            </a:pPr>
            <a:r>
              <a:rPr lang="en-US" sz="2000" b="1" smtClean="0"/>
              <a:t>DICHROMATIC VISION</a:t>
            </a:r>
            <a:endParaRPr lang="en-US" sz="2000" b="1" dirty="0" smtClean="0"/>
          </a:p>
        </p:txBody>
      </p:sp>
      <p:sp>
        <p:nvSpPr>
          <p:cNvPr id="11" name="Content Placeholder 3"/>
          <p:cNvSpPr txBox="1">
            <a:spLocks/>
          </p:cNvSpPr>
          <p:nvPr/>
        </p:nvSpPr>
        <p:spPr>
          <a:xfrm>
            <a:off x="5029201" y="4572856"/>
            <a:ext cx="3352799" cy="60874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algn="ctr">
              <a:buFont typeface="Arial"/>
              <a:buNone/>
            </a:pPr>
            <a:r>
              <a:rPr lang="en-US" sz="2000" b="1" dirty="0" smtClean="0"/>
              <a:t>TRICHROMATIC VISION</a:t>
            </a:r>
          </a:p>
        </p:txBody>
      </p:sp>
      <p:sp>
        <p:nvSpPr>
          <p:cNvPr id="12" name="Content Placeholder 3"/>
          <p:cNvSpPr txBox="1">
            <a:spLocks/>
          </p:cNvSpPr>
          <p:nvPr/>
        </p:nvSpPr>
        <p:spPr>
          <a:xfrm>
            <a:off x="685800" y="5180744"/>
            <a:ext cx="8001000" cy="160105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algn="ctr">
              <a:buFont typeface="Arial"/>
              <a:buNone/>
            </a:pPr>
            <a:r>
              <a:rPr lang="en-US" dirty="0" smtClean="0"/>
              <a:t>With trichromatic vision, distinguishing between important colors becomes possible.</a:t>
            </a:r>
          </a:p>
        </p:txBody>
      </p:sp>
    </p:spTree>
    <p:extLst>
      <p:ext uri="{BB962C8B-B14F-4D97-AF65-F5344CB8AC3E}">
        <p14:creationId xmlns:p14="http://schemas.microsoft.com/office/powerpoint/2010/main" val="377877863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457200"/>
            <a:ext cx="8229600" cy="1143000"/>
          </a:xfrm>
        </p:spPr>
        <p:txBody>
          <a:bodyPr>
            <a:noAutofit/>
          </a:bodyPr>
          <a:lstStyle/>
          <a:p>
            <a:r>
              <a:rPr lang="en-US" sz="4000" dirty="0" smtClean="0"/>
              <a:t>Food Selection – </a:t>
            </a:r>
            <a:br>
              <a:rPr lang="en-US" sz="4000" dirty="0" smtClean="0"/>
            </a:br>
            <a:r>
              <a:rPr lang="en-US" sz="4000" dirty="0" smtClean="0"/>
              <a:t>The Driver of </a:t>
            </a:r>
            <a:r>
              <a:rPr lang="en-US" sz="4000" dirty="0" err="1" smtClean="0"/>
              <a:t>Trichromacy</a:t>
            </a:r>
            <a:r>
              <a:rPr lang="en-US" sz="4000" dirty="0" smtClean="0"/>
              <a:t> Evolution?</a:t>
            </a:r>
            <a:endParaRPr lang="en-US" sz="4000" dirty="0"/>
          </a:p>
        </p:txBody>
      </p:sp>
      <p:pic>
        <p:nvPicPr>
          <p:cNvPr id="16" name="Picture 15" descr="applepro.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3704" y="4415971"/>
            <a:ext cx="2330331" cy="2102594"/>
          </a:xfrm>
          <a:prstGeom prst="rect">
            <a:avLst/>
          </a:prstGeom>
        </p:spPr>
      </p:pic>
      <p:pic>
        <p:nvPicPr>
          <p:cNvPr id="17" name="Picture 16" descr="apple.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33684" y="2053771"/>
            <a:ext cx="2270352" cy="2057399"/>
          </a:xfrm>
          <a:prstGeom prst="rect">
            <a:avLst/>
          </a:prstGeom>
        </p:spPr>
      </p:pic>
      <p:pic>
        <p:nvPicPr>
          <p:cNvPr id="18" name="Picture 17" descr="starfruit.jp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803304" y="1803400"/>
            <a:ext cx="1902296" cy="2545869"/>
          </a:xfrm>
          <a:prstGeom prst="rect">
            <a:avLst/>
          </a:prstGeom>
        </p:spPr>
      </p:pic>
      <p:pic>
        <p:nvPicPr>
          <p:cNvPr id="20" name="Picture 19" descr="starfruitpro.jp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025872" y="4323869"/>
            <a:ext cx="1679728" cy="2209800"/>
          </a:xfrm>
          <a:prstGeom prst="rect">
            <a:avLst/>
          </a:prstGeom>
        </p:spPr>
      </p:pic>
      <p:pic>
        <p:nvPicPr>
          <p:cNvPr id="21" name="Picture 20"/>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013074" y="2210690"/>
            <a:ext cx="1673726" cy="1884947"/>
          </a:xfrm>
          <a:prstGeom prst="rect">
            <a:avLst/>
          </a:prstGeom>
        </p:spPr>
      </p:pic>
      <p:pic>
        <p:nvPicPr>
          <p:cNvPr id="25" name="Picture 24" descr="Litchi_chinensis_fruitsPRO.jp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013074" y="4572890"/>
            <a:ext cx="1673726" cy="1884947"/>
          </a:xfrm>
          <a:prstGeom prst="rect">
            <a:avLst/>
          </a:prstGeom>
        </p:spPr>
      </p:pic>
      <p:pic>
        <p:nvPicPr>
          <p:cNvPr id="26" name="Picture 25" descr="orangespro.jpg"/>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2930930" y="4552884"/>
            <a:ext cx="1673725" cy="1884946"/>
          </a:xfrm>
          <a:prstGeom prst="rect">
            <a:avLst/>
          </a:prstGeom>
        </p:spPr>
      </p:pic>
      <p:pic>
        <p:nvPicPr>
          <p:cNvPr id="27" name="Picture 26" descr="oranges.jpg"/>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2930930" y="2190684"/>
            <a:ext cx="1673726" cy="1884947"/>
          </a:xfrm>
          <a:prstGeom prst="rect">
            <a:avLst/>
          </a:prstGeom>
        </p:spPr>
      </p:pic>
    </p:spTree>
    <p:extLst>
      <p:ext uri="{BB962C8B-B14F-4D97-AF65-F5344CB8AC3E}">
        <p14:creationId xmlns:p14="http://schemas.microsoft.com/office/powerpoint/2010/main" val="239288756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Food Selection</a:t>
            </a:r>
            <a:endParaRPr lang="en-US" dirty="0"/>
          </a:p>
        </p:txBody>
      </p:sp>
      <p:sp>
        <p:nvSpPr>
          <p:cNvPr id="3" name="Content Placeholder 2"/>
          <p:cNvSpPr>
            <a:spLocks noGrp="1"/>
          </p:cNvSpPr>
          <p:nvPr>
            <p:ph sz="half" idx="1"/>
          </p:nvPr>
        </p:nvSpPr>
        <p:spPr/>
        <p:txBody>
          <a:bodyPr/>
          <a:lstStyle/>
          <a:p>
            <a:r>
              <a:rPr lang="en-US" dirty="0" smtClean="0"/>
              <a:t>Research has linked color vision with the ability to select ripe food when foraging.</a:t>
            </a:r>
            <a:endParaRPr lang="en-US" dirty="0"/>
          </a:p>
        </p:txBody>
      </p:sp>
      <p:pic>
        <p:nvPicPr>
          <p:cNvPr id="10" name="Picture 9" descr="peach dichromatic ripe pd.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272490" y="3957793"/>
            <a:ext cx="3018621" cy="2654674"/>
          </a:xfrm>
          <a:prstGeom prst="rect">
            <a:avLst/>
          </a:prstGeom>
        </p:spPr>
      </p:pic>
      <p:pic>
        <p:nvPicPr>
          <p:cNvPr id="11" name="Picture 10" descr="peach dichromatic unripe pd.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272489" y="1303119"/>
            <a:ext cx="3018622" cy="2654674"/>
          </a:xfrm>
          <a:prstGeom prst="rect">
            <a:avLst/>
          </a:prstGeom>
        </p:spPr>
      </p:pic>
    </p:spTree>
    <p:extLst>
      <p:ext uri="{BB962C8B-B14F-4D97-AF65-F5344CB8AC3E}">
        <p14:creationId xmlns:p14="http://schemas.microsoft.com/office/powerpoint/2010/main" val="161792129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1067" y="155357"/>
            <a:ext cx="8229600" cy="1143000"/>
          </a:xfrm>
        </p:spPr>
        <p:txBody>
          <a:bodyPr/>
          <a:lstStyle/>
          <a:p>
            <a:r>
              <a:rPr lang="en-US" dirty="0" smtClean="0"/>
              <a:t>Which peaches are ripe?</a:t>
            </a:r>
            <a:endParaRPr lang="en-US" dirty="0"/>
          </a:p>
        </p:txBody>
      </p:sp>
      <p:pic>
        <p:nvPicPr>
          <p:cNvPr id="5" name="Picture 4" descr="peach dichromatic ripe pd.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272490" y="3957793"/>
            <a:ext cx="3018621" cy="2654674"/>
          </a:xfrm>
          <a:prstGeom prst="rect">
            <a:avLst/>
          </a:prstGeom>
        </p:spPr>
      </p:pic>
      <p:pic>
        <p:nvPicPr>
          <p:cNvPr id="6" name="Picture 5" descr="peach dichromatic unripe pd.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72489" y="1303119"/>
            <a:ext cx="3018622" cy="2654674"/>
          </a:xfrm>
          <a:prstGeom prst="rect">
            <a:avLst/>
          </a:prstGeom>
        </p:spPr>
      </p:pic>
      <p:sp>
        <p:nvSpPr>
          <p:cNvPr id="4" name="Content Placeholder 3"/>
          <p:cNvSpPr>
            <a:spLocks noGrp="1"/>
          </p:cNvSpPr>
          <p:nvPr>
            <p:ph sz="half" idx="1"/>
          </p:nvPr>
        </p:nvSpPr>
        <p:spPr/>
        <p:txBody>
          <a:bodyPr/>
          <a:lstStyle/>
          <a:p>
            <a:pPr marL="0" indent="0">
              <a:buNone/>
            </a:pPr>
            <a:endParaRPr lang="en-US" dirty="0" smtClean="0"/>
          </a:p>
          <a:p>
            <a:pPr marL="514350" indent="-514350">
              <a:buAutoNum type="alphaUcParenR"/>
            </a:pPr>
            <a:r>
              <a:rPr lang="en-US" dirty="0" smtClean="0"/>
              <a:t>A</a:t>
            </a:r>
            <a:endParaRPr lang="en-US" dirty="0"/>
          </a:p>
          <a:p>
            <a:pPr marL="514350" indent="-514350">
              <a:buAutoNum type="alphaUcParenR"/>
            </a:pPr>
            <a:r>
              <a:rPr lang="en-US" dirty="0" smtClean="0"/>
              <a:t>B</a:t>
            </a:r>
          </a:p>
          <a:p>
            <a:pPr marL="514350" indent="-514350">
              <a:buAutoNum type="alphaUcParenR"/>
            </a:pPr>
            <a:r>
              <a:rPr lang="en-US" dirty="0" smtClean="0"/>
              <a:t>Both A and B</a:t>
            </a:r>
          </a:p>
          <a:p>
            <a:pPr marL="514350" indent="-514350">
              <a:buAutoNum type="alphaUcParenR"/>
            </a:pPr>
            <a:r>
              <a:rPr lang="en-US" dirty="0" smtClean="0"/>
              <a:t>Neither A nor B</a:t>
            </a:r>
          </a:p>
          <a:p>
            <a:pPr marL="514350" indent="-514350">
              <a:buAutoNum type="alphaUcParenR"/>
            </a:pPr>
            <a:r>
              <a:rPr lang="en-US" dirty="0" smtClean="0"/>
              <a:t>I can’t tell</a:t>
            </a:r>
            <a:endParaRPr lang="en-US" dirty="0"/>
          </a:p>
        </p:txBody>
      </p:sp>
      <p:sp>
        <p:nvSpPr>
          <p:cNvPr id="9" name="TextBox 8"/>
          <p:cNvSpPr txBox="1"/>
          <p:nvPr/>
        </p:nvSpPr>
        <p:spPr>
          <a:xfrm>
            <a:off x="4826000" y="2116666"/>
            <a:ext cx="446489" cy="707886"/>
          </a:xfrm>
          <a:prstGeom prst="rect">
            <a:avLst/>
          </a:prstGeom>
          <a:noFill/>
        </p:spPr>
        <p:txBody>
          <a:bodyPr wrap="square" rtlCol="0">
            <a:spAutoFit/>
          </a:bodyPr>
          <a:lstStyle/>
          <a:p>
            <a:r>
              <a:rPr lang="en-US" sz="4000" b="1" dirty="0" smtClean="0"/>
              <a:t>A</a:t>
            </a:r>
            <a:endParaRPr lang="en-US" sz="4000" b="1" dirty="0"/>
          </a:p>
        </p:txBody>
      </p:sp>
      <p:sp>
        <p:nvSpPr>
          <p:cNvPr id="11" name="TextBox 10"/>
          <p:cNvSpPr txBox="1"/>
          <p:nvPr/>
        </p:nvSpPr>
        <p:spPr>
          <a:xfrm>
            <a:off x="4826001" y="4969933"/>
            <a:ext cx="446489" cy="707886"/>
          </a:xfrm>
          <a:prstGeom prst="rect">
            <a:avLst/>
          </a:prstGeom>
          <a:noFill/>
        </p:spPr>
        <p:txBody>
          <a:bodyPr wrap="square" rtlCol="0">
            <a:spAutoFit/>
          </a:bodyPr>
          <a:lstStyle/>
          <a:p>
            <a:r>
              <a:rPr lang="en-US" sz="4000" b="1" dirty="0" smtClean="0"/>
              <a:t>B</a:t>
            </a:r>
            <a:endParaRPr lang="en-US" sz="4000" b="1" dirty="0"/>
          </a:p>
        </p:txBody>
      </p:sp>
    </p:spTree>
    <p:extLst>
      <p:ext uri="{BB962C8B-B14F-4D97-AF65-F5344CB8AC3E}">
        <p14:creationId xmlns:p14="http://schemas.microsoft.com/office/powerpoint/2010/main" val="138630138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each dichromatic ripe pd.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272490" y="3957793"/>
            <a:ext cx="3018621" cy="2654674"/>
          </a:xfrm>
          <a:prstGeom prst="rect">
            <a:avLst/>
          </a:prstGeom>
        </p:spPr>
      </p:pic>
      <p:pic>
        <p:nvPicPr>
          <p:cNvPr id="6" name="Picture 5" descr="peach dichromatic unripe pd.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272489" y="1303119"/>
            <a:ext cx="3018622" cy="2654674"/>
          </a:xfrm>
          <a:prstGeom prst="rect">
            <a:avLst/>
          </a:prstGeom>
        </p:spPr>
      </p:pic>
      <p:pic>
        <p:nvPicPr>
          <p:cNvPr id="7" name="Picture 6" descr="peach trichromatic ripe pd.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96985" y="3957793"/>
            <a:ext cx="2994126" cy="2633132"/>
          </a:xfrm>
          <a:prstGeom prst="rect">
            <a:avLst/>
          </a:prstGeom>
        </p:spPr>
      </p:pic>
      <p:pic>
        <p:nvPicPr>
          <p:cNvPr id="8" name="Picture 7" descr="peach trichromatic unripe pd.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272489" y="1303119"/>
            <a:ext cx="3018622" cy="2654674"/>
          </a:xfrm>
          <a:prstGeom prst="rect">
            <a:avLst/>
          </a:prstGeom>
        </p:spPr>
      </p:pic>
      <p:sp>
        <p:nvSpPr>
          <p:cNvPr id="4" name="Content Placeholder 3"/>
          <p:cNvSpPr>
            <a:spLocks noGrp="1"/>
          </p:cNvSpPr>
          <p:nvPr>
            <p:ph sz="half" idx="1"/>
          </p:nvPr>
        </p:nvSpPr>
        <p:spPr/>
        <p:txBody>
          <a:bodyPr/>
          <a:lstStyle/>
          <a:p>
            <a:pPr marL="0" indent="0">
              <a:buNone/>
            </a:pPr>
            <a:endParaRPr lang="en-US" dirty="0" smtClean="0"/>
          </a:p>
          <a:p>
            <a:pPr marL="514350" indent="-514350">
              <a:buAutoNum type="alphaUcPeriod"/>
            </a:pPr>
            <a:r>
              <a:rPr lang="en-US" dirty="0" smtClean="0"/>
              <a:t>A</a:t>
            </a:r>
          </a:p>
          <a:p>
            <a:pPr marL="514350" indent="-514350">
              <a:buAutoNum type="alphaUcPeriod"/>
            </a:pPr>
            <a:r>
              <a:rPr lang="en-US" dirty="0" smtClean="0"/>
              <a:t>B</a:t>
            </a:r>
          </a:p>
          <a:p>
            <a:pPr marL="514350" indent="-514350">
              <a:buAutoNum type="alphaUcPeriod"/>
            </a:pPr>
            <a:r>
              <a:rPr lang="en-US" dirty="0" smtClean="0"/>
              <a:t>Both A and B</a:t>
            </a:r>
          </a:p>
          <a:p>
            <a:pPr marL="514350" indent="-514350">
              <a:buAutoNum type="alphaUcPeriod"/>
            </a:pPr>
            <a:r>
              <a:rPr lang="en-US" dirty="0" smtClean="0"/>
              <a:t>Neither A nor B</a:t>
            </a:r>
          </a:p>
          <a:p>
            <a:pPr marL="514350" indent="-514350">
              <a:buAutoNum type="alphaUcPeriod"/>
            </a:pPr>
            <a:r>
              <a:rPr lang="en-US" dirty="0" smtClean="0"/>
              <a:t>I can’t tell</a:t>
            </a:r>
            <a:endParaRPr lang="en-US" dirty="0"/>
          </a:p>
        </p:txBody>
      </p:sp>
      <p:sp>
        <p:nvSpPr>
          <p:cNvPr id="9" name="TextBox 8"/>
          <p:cNvSpPr txBox="1"/>
          <p:nvPr/>
        </p:nvSpPr>
        <p:spPr>
          <a:xfrm>
            <a:off x="4826000" y="2116666"/>
            <a:ext cx="446489" cy="707886"/>
          </a:xfrm>
          <a:prstGeom prst="rect">
            <a:avLst/>
          </a:prstGeom>
          <a:noFill/>
        </p:spPr>
        <p:txBody>
          <a:bodyPr wrap="square" rtlCol="0">
            <a:spAutoFit/>
          </a:bodyPr>
          <a:lstStyle/>
          <a:p>
            <a:r>
              <a:rPr lang="en-US" sz="4000" b="1" dirty="0" smtClean="0"/>
              <a:t>A</a:t>
            </a:r>
            <a:endParaRPr lang="en-US" sz="4000" b="1" dirty="0"/>
          </a:p>
        </p:txBody>
      </p:sp>
      <p:sp>
        <p:nvSpPr>
          <p:cNvPr id="11" name="TextBox 10"/>
          <p:cNvSpPr txBox="1"/>
          <p:nvPr/>
        </p:nvSpPr>
        <p:spPr>
          <a:xfrm>
            <a:off x="4826001" y="4969933"/>
            <a:ext cx="446489" cy="707886"/>
          </a:xfrm>
          <a:prstGeom prst="rect">
            <a:avLst/>
          </a:prstGeom>
          <a:noFill/>
        </p:spPr>
        <p:txBody>
          <a:bodyPr wrap="square" rtlCol="0">
            <a:spAutoFit/>
          </a:bodyPr>
          <a:lstStyle/>
          <a:p>
            <a:r>
              <a:rPr lang="en-US" sz="4000" b="1" dirty="0" smtClean="0"/>
              <a:t>B</a:t>
            </a:r>
            <a:endParaRPr lang="en-US" sz="4000" b="1" dirty="0"/>
          </a:p>
        </p:txBody>
      </p:sp>
      <p:sp>
        <p:nvSpPr>
          <p:cNvPr id="12" name="Title 1"/>
          <p:cNvSpPr>
            <a:spLocks noGrp="1"/>
          </p:cNvSpPr>
          <p:nvPr>
            <p:ph type="title"/>
          </p:nvPr>
        </p:nvSpPr>
        <p:spPr>
          <a:xfrm>
            <a:off x="491067" y="155357"/>
            <a:ext cx="8229600" cy="1143000"/>
          </a:xfrm>
        </p:spPr>
        <p:txBody>
          <a:bodyPr/>
          <a:lstStyle/>
          <a:p>
            <a:r>
              <a:rPr lang="en-US" dirty="0" smtClean="0"/>
              <a:t>Which peaches are ripe?</a:t>
            </a:r>
            <a:endParaRPr lang="en-US" dirty="0"/>
          </a:p>
        </p:txBody>
      </p:sp>
    </p:spTree>
    <p:extLst>
      <p:ext uri="{BB962C8B-B14F-4D97-AF65-F5344CB8AC3E}">
        <p14:creationId xmlns:p14="http://schemas.microsoft.com/office/powerpoint/2010/main" val="34374720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sz="4000" dirty="0" smtClean="0"/>
              <a:t>Food Selection – The Research Part I</a:t>
            </a:r>
            <a:endParaRPr lang="en-US" sz="4000" dirty="0"/>
          </a:p>
        </p:txBody>
      </p:sp>
      <p:sp>
        <p:nvSpPr>
          <p:cNvPr id="7" name="TextBox 6"/>
          <p:cNvSpPr txBox="1"/>
          <p:nvPr/>
        </p:nvSpPr>
        <p:spPr>
          <a:xfrm>
            <a:off x="6645041" y="6504801"/>
            <a:ext cx="2422759" cy="276999"/>
          </a:xfrm>
          <a:prstGeom prst="rect">
            <a:avLst/>
          </a:prstGeom>
          <a:noFill/>
        </p:spPr>
        <p:txBody>
          <a:bodyPr wrap="none" rtlCol="0">
            <a:spAutoFit/>
          </a:bodyPr>
          <a:lstStyle/>
          <a:p>
            <a:r>
              <a:rPr lang="en-US" sz="1200" dirty="0" smtClean="0"/>
              <a:t>F </a:t>
            </a:r>
            <a:r>
              <a:rPr lang="en-US" sz="1200" baseline="-25000" dirty="0" smtClean="0"/>
              <a:t>1,10 </a:t>
            </a:r>
            <a:r>
              <a:rPr lang="en-US" sz="1200" dirty="0" smtClean="0"/>
              <a:t>= 8, p &lt; 0.05, Smith et al., 2003</a:t>
            </a:r>
            <a:endParaRPr lang="en-US" sz="1200" dirty="0"/>
          </a:p>
        </p:txBody>
      </p:sp>
      <p:sp>
        <p:nvSpPr>
          <p:cNvPr id="3" name="TextBox 2"/>
          <p:cNvSpPr txBox="1"/>
          <p:nvPr/>
        </p:nvSpPr>
        <p:spPr>
          <a:xfrm>
            <a:off x="974969" y="1606116"/>
            <a:ext cx="2286000" cy="369332"/>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pPr algn="ctr"/>
            <a:r>
              <a:rPr lang="en-US" b="1" dirty="0" smtClean="0"/>
              <a:t>TRICHROMATS</a:t>
            </a:r>
            <a:endParaRPr lang="en-US" b="1" dirty="0"/>
          </a:p>
        </p:txBody>
      </p:sp>
      <p:sp>
        <p:nvSpPr>
          <p:cNvPr id="9" name="TextBox 8"/>
          <p:cNvSpPr txBox="1"/>
          <p:nvPr/>
        </p:nvSpPr>
        <p:spPr>
          <a:xfrm>
            <a:off x="5638800" y="1596566"/>
            <a:ext cx="2286000" cy="369332"/>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pPr algn="ctr"/>
            <a:r>
              <a:rPr lang="en-US" b="1" dirty="0" smtClean="0"/>
              <a:t>DICHROMATS</a:t>
            </a:r>
            <a:endParaRPr lang="en-US" b="1" dirty="0"/>
          </a:p>
        </p:txBody>
      </p:sp>
      <p:cxnSp>
        <p:nvCxnSpPr>
          <p:cNvPr id="21" name="Straight Connector 20"/>
          <p:cNvCxnSpPr>
            <a:stCxn id="3" idx="3"/>
          </p:cNvCxnSpPr>
          <p:nvPr/>
        </p:nvCxnSpPr>
        <p:spPr>
          <a:xfrm>
            <a:off x="3260969" y="1790782"/>
            <a:ext cx="777631" cy="38018"/>
          </a:xfrm>
          <a:prstGeom prst="line">
            <a:avLst/>
          </a:prstGeom>
          <a:effectLst/>
        </p:spPr>
        <p:style>
          <a:lnRef idx="2">
            <a:schemeClr val="dk1"/>
          </a:lnRef>
          <a:fillRef idx="0">
            <a:schemeClr val="dk1"/>
          </a:fillRef>
          <a:effectRef idx="1">
            <a:schemeClr val="dk1"/>
          </a:effectRef>
          <a:fontRef idx="minor">
            <a:schemeClr val="tx1"/>
          </a:fontRef>
        </p:style>
      </p:cxnSp>
      <p:cxnSp>
        <p:nvCxnSpPr>
          <p:cNvPr id="22" name="Straight Connector 21"/>
          <p:cNvCxnSpPr>
            <a:stCxn id="9" idx="1"/>
          </p:cNvCxnSpPr>
          <p:nvPr/>
        </p:nvCxnSpPr>
        <p:spPr>
          <a:xfrm flipH="1">
            <a:off x="4792786" y="1781232"/>
            <a:ext cx="846014" cy="47568"/>
          </a:xfrm>
          <a:prstGeom prst="line">
            <a:avLst/>
          </a:prstGeom>
          <a:effectLst/>
        </p:spPr>
        <p:style>
          <a:lnRef idx="2">
            <a:schemeClr val="dk1"/>
          </a:lnRef>
          <a:fillRef idx="0">
            <a:schemeClr val="dk1"/>
          </a:fillRef>
          <a:effectRef idx="1">
            <a:schemeClr val="dk1"/>
          </a:effectRef>
          <a:fontRef idx="minor">
            <a:schemeClr val="tx1"/>
          </a:fontRef>
        </p:style>
      </p:cxnSp>
      <p:cxnSp>
        <p:nvCxnSpPr>
          <p:cNvPr id="31" name="Straight Connector 30"/>
          <p:cNvCxnSpPr/>
          <p:nvPr/>
        </p:nvCxnSpPr>
        <p:spPr>
          <a:xfrm flipV="1">
            <a:off x="4724400" y="1828800"/>
            <a:ext cx="68386" cy="457200"/>
          </a:xfrm>
          <a:prstGeom prst="line">
            <a:avLst/>
          </a:prstGeom>
          <a:ln>
            <a:headEnd type="triangle" w="lg" len="lg"/>
            <a:tailEnd type="none"/>
          </a:ln>
          <a:effectLst/>
        </p:spPr>
        <p:style>
          <a:lnRef idx="2">
            <a:schemeClr val="dk1"/>
          </a:lnRef>
          <a:fillRef idx="0">
            <a:schemeClr val="dk1"/>
          </a:fillRef>
          <a:effectRef idx="1">
            <a:schemeClr val="dk1"/>
          </a:effectRef>
          <a:fontRef idx="minor">
            <a:schemeClr val="tx1"/>
          </a:fontRef>
        </p:style>
      </p:cxnSp>
      <p:cxnSp>
        <p:nvCxnSpPr>
          <p:cNvPr id="34" name="Straight Connector 33"/>
          <p:cNvCxnSpPr/>
          <p:nvPr/>
        </p:nvCxnSpPr>
        <p:spPr>
          <a:xfrm flipH="1" flipV="1">
            <a:off x="4038600" y="1828800"/>
            <a:ext cx="144585" cy="457200"/>
          </a:xfrm>
          <a:prstGeom prst="line">
            <a:avLst/>
          </a:prstGeom>
          <a:ln>
            <a:headEnd type="triangle" w="lg" len="lg"/>
            <a:tailEnd type="none"/>
          </a:ln>
          <a:effectLst/>
        </p:spPr>
        <p:style>
          <a:lnRef idx="2">
            <a:schemeClr val="dk1"/>
          </a:lnRef>
          <a:fillRef idx="0">
            <a:schemeClr val="dk1"/>
          </a:fillRef>
          <a:effectRef idx="1">
            <a:schemeClr val="dk1"/>
          </a:effectRef>
          <a:fontRef idx="minor">
            <a:schemeClr val="tx1"/>
          </a:fontRef>
        </p:style>
      </p:cxnSp>
      <p:cxnSp>
        <p:nvCxnSpPr>
          <p:cNvPr id="38" name="Straight Connector 37"/>
          <p:cNvCxnSpPr/>
          <p:nvPr/>
        </p:nvCxnSpPr>
        <p:spPr>
          <a:xfrm flipH="1">
            <a:off x="3048001" y="4724400"/>
            <a:ext cx="1369146" cy="228600"/>
          </a:xfrm>
          <a:prstGeom prst="line">
            <a:avLst/>
          </a:prstGeom>
          <a:effectLst/>
        </p:spPr>
        <p:style>
          <a:lnRef idx="2">
            <a:schemeClr val="dk1"/>
          </a:lnRef>
          <a:fillRef idx="0">
            <a:schemeClr val="dk1"/>
          </a:fillRef>
          <a:effectRef idx="1">
            <a:schemeClr val="dk1"/>
          </a:effectRef>
          <a:fontRef idx="minor">
            <a:schemeClr val="tx1"/>
          </a:fontRef>
        </p:style>
      </p:cxnSp>
      <p:cxnSp>
        <p:nvCxnSpPr>
          <p:cNvPr id="41" name="Straight Connector 40"/>
          <p:cNvCxnSpPr/>
          <p:nvPr/>
        </p:nvCxnSpPr>
        <p:spPr>
          <a:xfrm>
            <a:off x="4417147" y="4724400"/>
            <a:ext cx="1450253" cy="228600"/>
          </a:xfrm>
          <a:prstGeom prst="line">
            <a:avLst/>
          </a:prstGeom>
          <a:effectLst/>
        </p:spPr>
        <p:style>
          <a:lnRef idx="2">
            <a:schemeClr val="dk1"/>
          </a:lnRef>
          <a:fillRef idx="0">
            <a:schemeClr val="dk1"/>
          </a:fillRef>
          <a:effectRef idx="1">
            <a:schemeClr val="dk1"/>
          </a:effectRef>
          <a:fontRef idx="minor">
            <a:schemeClr val="tx1"/>
          </a:fontRef>
        </p:style>
      </p:cxnSp>
      <p:cxnSp>
        <p:nvCxnSpPr>
          <p:cNvPr id="44" name="Straight Connector 43"/>
          <p:cNvCxnSpPr/>
          <p:nvPr/>
        </p:nvCxnSpPr>
        <p:spPr>
          <a:xfrm flipH="1" flipV="1">
            <a:off x="5867401" y="4953000"/>
            <a:ext cx="144584" cy="457200"/>
          </a:xfrm>
          <a:prstGeom prst="line">
            <a:avLst/>
          </a:prstGeom>
          <a:ln>
            <a:headEnd type="triangle" w="lg" len="lg"/>
            <a:tailEnd type="none"/>
          </a:ln>
          <a:effectLst/>
        </p:spPr>
        <p:style>
          <a:lnRef idx="2">
            <a:schemeClr val="dk1"/>
          </a:lnRef>
          <a:fillRef idx="0">
            <a:schemeClr val="dk1"/>
          </a:fillRef>
          <a:effectRef idx="1">
            <a:schemeClr val="dk1"/>
          </a:effectRef>
          <a:fontRef idx="minor">
            <a:schemeClr val="tx1"/>
          </a:fontRef>
        </p:style>
      </p:cxnSp>
      <p:cxnSp>
        <p:nvCxnSpPr>
          <p:cNvPr id="45" name="Straight Connector 44"/>
          <p:cNvCxnSpPr/>
          <p:nvPr/>
        </p:nvCxnSpPr>
        <p:spPr>
          <a:xfrm flipV="1">
            <a:off x="2971800" y="4953000"/>
            <a:ext cx="76200" cy="457200"/>
          </a:xfrm>
          <a:prstGeom prst="line">
            <a:avLst/>
          </a:prstGeom>
          <a:ln>
            <a:headEnd type="triangle" w="lg" len="lg"/>
            <a:tailEnd type="none"/>
          </a:ln>
          <a:effectLst/>
        </p:spPr>
        <p:style>
          <a:lnRef idx="2">
            <a:schemeClr val="dk1"/>
          </a:lnRef>
          <a:fillRef idx="0">
            <a:schemeClr val="dk1"/>
          </a:fillRef>
          <a:effectRef idx="1">
            <a:schemeClr val="dk1"/>
          </a:effectRef>
          <a:fontRef idx="minor">
            <a:schemeClr val="tx1"/>
          </a:fontRef>
        </p:style>
      </p:cxnSp>
      <p:cxnSp>
        <p:nvCxnSpPr>
          <p:cNvPr id="48" name="Straight Connector 47"/>
          <p:cNvCxnSpPr/>
          <p:nvPr/>
        </p:nvCxnSpPr>
        <p:spPr>
          <a:xfrm flipV="1">
            <a:off x="4417147" y="4309902"/>
            <a:ext cx="0" cy="414498"/>
          </a:xfrm>
          <a:prstGeom prst="line">
            <a:avLst/>
          </a:prstGeom>
          <a:effectLst/>
        </p:spPr>
        <p:style>
          <a:lnRef idx="2">
            <a:schemeClr val="dk1"/>
          </a:lnRef>
          <a:fillRef idx="0">
            <a:schemeClr val="dk1"/>
          </a:fillRef>
          <a:effectRef idx="1">
            <a:schemeClr val="dk1"/>
          </a:effectRef>
          <a:fontRef idx="minor">
            <a:schemeClr val="tx1"/>
          </a:fontRef>
        </p:style>
      </p:cxnSp>
      <p:sp>
        <p:nvSpPr>
          <p:cNvPr id="53" name="TextBox 52"/>
          <p:cNvSpPr txBox="1"/>
          <p:nvPr/>
        </p:nvSpPr>
        <p:spPr>
          <a:xfrm>
            <a:off x="1981200" y="5562600"/>
            <a:ext cx="1905000" cy="646331"/>
          </a:xfrm>
          <a:prstGeom prst="rect">
            <a:avLst/>
          </a:prstGeom>
          <a:noFill/>
        </p:spPr>
        <p:txBody>
          <a:bodyPr wrap="square" rtlCol="0">
            <a:spAutoFit/>
          </a:bodyPr>
          <a:lstStyle/>
          <a:p>
            <a:r>
              <a:rPr lang="en-US" dirty="0" smtClean="0"/>
              <a:t>Selected ripe fruit 53% of the time.</a:t>
            </a:r>
            <a:endParaRPr lang="en-US" dirty="0"/>
          </a:p>
        </p:txBody>
      </p:sp>
      <p:sp>
        <p:nvSpPr>
          <p:cNvPr id="54" name="TextBox 53"/>
          <p:cNvSpPr txBox="1"/>
          <p:nvPr/>
        </p:nvSpPr>
        <p:spPr>
          <a:xfrm>
            <a:off x="5334000" y="5562600"/>
            <a:ext cx="1905000" cy="646331"/>
          </a:xfrm>
          <a:prstGeom prst="rect">
            <a:avLst/>
          </a:prstGeom>
          <a:noFill/>
        </p:spPr>
        <p:txBody>
          <a:bodyPr wrap="square" rtlCol="0">
            <a:spAutoFit/>
          </a:bodyPr>
          <a:lstStyle/>
          <a:p>
            <a:r>
              <a:rPr lang="en-US" dirty="0" smtClean="0"/>
              <a:t>Selected ripe fruit 37% of the time.</a:t>
            </a:r>
            <a:endParaRPr lang="en-US" dirty="0"/>
          </a:p>
        </p:txBody>
      </p:sp>
      <p:sp>
        <p:nvSpPr>
          <p:cNvPr id="6" name="Rectangle 5"/>
          <p:cNvSpPr/>
          <p:nvPr/>
        </p:nvSpPr>
        <p:spPr>
          <a:xfrm>
            <a:off x="2101711" y="2297140"/>
            <a:ext cx="4746078" cy="2023902"/>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TextBox 29"/>
          <p:cNvSpPr txBox="1"/>
          <p:nvPr/>
        </p:nvSpPr>
        <p:spPr>
          <a:xfrm>
            <a:off x="3205263" y="2353072"/>
            <a:ext cx="2498943" cy="369332"/>
          </a:xfrm>
          <a:prstGeom prst="rect">
            <a:avLst/>
          </a:prstGeom>
          <a:noFill/>
        </p:spPr>
        <p:txBody>
          <a:bodyPr wrap="square" rtlCol="0">
            <a:spAutoFit/>
          </a:bodyPr>
          <a:lstStyle/>
          <a:p>
            <a:r>
              <a:rPr lang="en-US" dirty="0" smtClean="0"/>
              <a:t>Given choice of food…</a:t>
            </a:r>
            <a:endParaRPr lang="en-US" dirty="0"/>
          </a:p>
        </p:txBody>
      </p:sp>
      <p:sp>
        <p:nvSpPr>
          <p:cNvPr id="32" name="TextBox 31"/>
          <p:cNvSpPr txBox="1"/>
          <p:nvPr/>
        </p:nvSpPr>
        <p:spPr>
          <a:xfrm>
            <a:off x="4210579" y="3418944"/>
            <a:ext cx="468654" cy="369332"/>
          </a:xfrm>
          <a:prstGeom prst="rect">
            <a:avLst/>
          </a:prstGeom>
          <a:noFill/>
        </p:spPr>
        <p:txBody>
          <a:bodyPr wrap="square" rtlCol="0">
            <a:spAutoFit/>
          </a:bodyPr>
          <a:lstStyle/>
          <a:p>
            <a:pPr algn="ctr"/>
            <a:r>
              <a:rPr lang="en-US" dirty="0"/>
              <a:t>v</a:t>
            </a:r>
            <a:r>
              <a:rPr lang="en-US" dirty="0" smtClean="0"/>
              <a:t>s.</a:t>
            </a:r>
            <a:endParaRPr lang="en-US" dirty="0"/>
          </a:p>
        </p:txBody>
      </p:sp>
      <p:pic>
        <p:nvPicPr>
          <p:cNvPr id="2050" name="Picture 2" descr="C:\Users\PWhite\Dropbox\Evo-Ed Website\EvoEd_Images\Primate\evoEd_tomatoRipe.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443465" y="2689383"/>
            <a:ext cx="1677558" cy="1751568"/>
          </a:xfrm>
          <a:prstGeom prst="rect">
            <a:avLst/>
          </a:prstGeom>
          <a:noFill/>
          <a:extLst>
            <a:ext uri="{909E8E84-426E-40dd-AFC4-6F175D3DCCD1}">
              <a14:hiddenFill xmlns:a14="http://schemas.microsoft.com/office/drawing/2010/main" xmlns="">
                <a:solidFill>
                  <a:srgbClr val="FFFFFF"/>
                </a:solidFill>
              </a14:hiddenFill>
            </a:ext>
          </a:extLst>
        </p:spPr>
      </p:pic>
      <p:pic>
        <p:nvPicPr>
          <p:cNvPr id="2051" name="Picture 3" descr="C:\Users\PWhite\Dropbox\Evo-Ed Website\EvoEd_Images\Primate\evoEd_tomatoUnripe.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701533" y="2722404"/>
            <a:ext cx="1677558" cy="175156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97504971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sz="4000" dirty="0" smtClean="0"/>
              <a:t>Food Selection – The Research Part II</a:t>
            </a:r>
            <a:endParaRPr lang="en-US" sz="4000" dirty="0"/>
          </a:p>
        </p:txBody>
      </p:sp>
      <p:sp>
        <p:nvSpPr>
          <p:cNvPr id="7" name="TextBox 6"/>
          <p:cNvSpPr txBox="1"/>
          <p:nvPr/>
        </p:nvSpPr>
        <p:spPr>
          <a:xfrm>
            <a:off x="7476882" y="6581001"/>
            <a:ext cx="1667118" cy="276999"/>
          </a:xfrm>
          <a:prstGeom prst="rect">
            <a:avLst/>
          </a:prstGeom>
          <a:noFill/>
        </p:spPr>
        <p:txBody>
          <a:bodyPr wrap="none" rtlCol="0">
            <a:spAutoFit/>
          </a:bodyPr>
          <a:lstStyle/>
          <a:p>
            <a:pPr algn="r"/>
            <a:r>
              <a:rPr lang="en-US" sz="1200" dirty="0" smtClean="0"/>
              <a:t>Caine and Mundy, 2000</a:t>
            </a:r>
            <a:endParaRPr lang="en-US" sz="1200" dirty="0"/>
          </a:p>
        </p:txBody>
      </p:sp>
      <p:pic>
        <p:nvPicPr>
          <p:cNvPr id="3074" name="Picture 2" descr="C:\Users\PWhite\Dropbox\Evo-Ed Website\EvoEd_Images\Primate\evoEd_kixExper.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85787" y="1516463"/>
            <a:ext cx="8101013" cy="482401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04153668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Predict: What was the result of the Kix</a:t>
            </a:r>
            <a:r>
              <a:rPr lang="en-US" dirty="0"/>
              <a:t> </a:t>
            </a:r>
            <a:r>
              <a:rPr lang="en-US" dirty="0" smtClean="0"/>
              <a:t>experiment?</a:t>
            </a:r>
            <a:endParaRPr lang="en-US" dirty="0"/>
          </a:p>
        </p:txBody>
      </p:sp>
      <p:sp>
        <p:nvSpPr>
          <p:cNvPr id="3" name="Content Placeholder 2"/>
          <p:cNvSpPr>
            <a:spLocks noGrp="1"/>
          </p:cNvSpPr>
          <p:nvPr>
            <p:ph sz="half" idx="1"/>
          </p:nvPr>
        </p:nvSpPr>
        <p:spPr>
          <a:xfrm>
            <a:off x="457200" y="1600200"/>
            <a:ext cx="8229600" cy="4525963"/>
          </a:xfrm>
        </p:spPr>
        <p:txBody>
          <a:bodyPr>
            <a:normAutofit fontScale="92500"/>
          </a:bodyPr>
          <a:lstStyle/>
          <a:p>
            <a:pPr marL="514350" indent="-514350">
              <a:buAutoNum type="arabicPeriod"/>
            </a:pPr>
            <a:r>
              <a:rPr lang="en-US" dirty="0" smtClean="0"/>
              <a:t>There was no difference in </a:t>
            </a:r>
            <a:r>
              <a:rPr lang="en-US" dirty="0" err="1" smtClean="0"/>
              <a:t>dichromat</a:t>
            </a:r>
            <a:r>
              <a:rPr lang="en-US" dirty="0" smtClean="0"/>
              <a:t> and </a:t>
            </a:r>
            <a:r>
              <a:rPr lang="en-US" dirty="0" err="1" smtClean="0"/>
              <a:t>trichromat</a:t>
            </a:r>
            <a:r>
              <a:rPr lang="en-US" dirty="0" smtClean="0"/>
              <a:t> ability to find the Kix in both environments.</a:t>
            </a:r>
          </a:p>
          <a:p>
            <a:pPr marL="514350" indent="-514350">
              <a:buAutoNum type="arabicPeriod"/>
            </a:pPr>
            <a:r>
              <a:rPr lang="en-US" dirty="0" err="1" smtClean="0"/>
              <a:t>Trichromats</a:t>
            </a:r>
            <a:r>
              <a:rPr lang="en-US" dirty="0" smtClean="0"/>
              <a:t> were superior to </a:t>
            </a:r>
            <a:r>
              <a:rPr lang="en-US" dirty="0" err="1" smtClean="0"/>
              <a:t>dichromats</a:t>
            </a:r>
            <a:r>
              <a:rPr lang="en-US" dirty="0" smtClean="0"/>
              <a:t> in finding orange Kix; there was no difference in ability to find green Kix.</a:t>
            </a:r>
          </a:p>
          <a:p>
            <a:pPr marL="514350" indent="-514350">
              <a:buAutoNum type="arabicPeriod"/>
            </a:pPr>
            <a:r>
              <a:rPr lang="en-US" dirty="0" err="1" smtClean="0"/>
              <a:t>Trichromats</a:t>
            </a:r>
            <a:r>
              <a:rPr lang="en-US" dirty="0" smtClean="0"/>
              <a:t> could find orange AND green Kix better than </a:t>
            </a:r>
            <a:r>
              <a:rPr lang="en-US" dirty="0" err="1" smtClean="0"/>
              <a:t>dichromats</a:t>
            </a:r>
            <a:r>
              <a:rPr lang="en-US" dirty="0" smtClean="0"/>
              <a:t>.</a:t>
            </a:r>
          </a:p>
          <a:p>
            <a:pPr marL="514350" indent="-514350">
              <a:buAutoNum type="arabicPeriod"/>
            </a:pPr>
            <a:r>
              <a:rPr lang="en-US" dirty="0" err="1" smtClean="0"/>
              <a:t>Trichromats</a:t>
            </a:r>
            <a:r>
              <a:rPr lang="en-US" dirty="0" smtClean="0"/>
              <a:t> were superior to </a:t>
            </a:r>
            <a:r>
              <a:rPr lang="en-US" dirty="0" err="1" smtClean="0"/>
              <a:t>dichromats</a:t>
            </a:r>
            <a:r>
              <a:rPr lang="en-US" dirty="0" smtClean="0"/>
              <a:t> in finding orange Kix; </a:t>
            </a:r>
            <a:r>
              <a:rPr lang="en-US" dirty="0" err="1" smtClean="0"/>
              <a:t>dichromats</a:t>
            </a:r>
            <a:r>
              <a:rPr lang="en-US" dirty="0" smtClean="0"/>
              <a:t> were superior to </a:t>
            </a:r>
            <a:r>
              <a:rPr lang="en-US" dirty="0" err="1" smtClean="0"/>
              <a:t>trichromats</a:t>
            </a:r>
            <a:r>
              <a:rPr lang="en-US" dirty="0" smtClean="0"/>
              <a:t> in finding green Kix.</a:t>
            </a:r>
            <a:endParaRPr lang="en-US" dirty="0"/>
          </a:p>
        </p:txBody>
      </p:sp>
    </p:spTree>
    <p:extLst>
      <p:ext uri="{BB962C8B-B14F-4D97-AF65-F5344CB8AC3E}">
        <p14:creationId xmlns:p14="http://schemas.microsoft.com/office/powerpoint/2010/main" val="317464887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sz="4000" dirty="0" smtClean="0"/>
              <a:t>Food Selection – The Research Part II</a:t>
            </a:r>
            <a:endParaRPr lang="en-US" sz="4000" dirty="0"/>
          </a:p>
        </p:txBody>
      </p:sp>
      <p:sp>
        <p:nvSpPr>
          <p:cNvPr id="7" name="TextBox 6"/>
          <p:cNvSpPr txBox="1"/>
          <p:nvPr/>
        </p:nvSpPr>
        <p:spPr>
          <a:xfrm>
            <a:off x="6645041" y="6504801"/>
            <a:ext cx="1667118" cy="276999"/>
          </a:xfrm>
          <a:prstGeom prst="rect">
            <a:avLst/>
          </a:prstGeom>
          <a:noFill/>
        </p:spPr>
        <p:txBody>
          <a:bodyPr wrap="none" rtlCol="0">
            <a:spAutoFit/>
          </a:bodyPr>
          <a:lstStyle/>
          <a:p>
            <a:r>
              <a:rPr lang="en-US" sz="1200" dirty="0" smtClean="0"/>
              <a:t>Caine and Mundy, 2000</a:t>
            </a:r>
            <a:endParaRPr lang="en-US" sz="1200" dirty="0"/>
          </a:p>
        </p:txBody>
      </p:sp>
      <p:pic>
        <p:nvPicPr>
          <p:cNvPr id="4098" name="Picture 2" descr="C:\Users\PWhite\Dropbox\Evo-Ed Website\EvoEd_Images\Primate\evoEd_kixTable.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47340" y="1417638"/>
            <a:ext cx="8139460" cy="479266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377420187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sz="3200" dirty="0" smtClean="0"/>
              <a:t>Food Selection – The Research Part II</a:t>
            </a:r>
            <a:endParaRPr lang="en-US" sz="3200" dirty="0"/>
          </a:p>
        </p:txBody>
      </p:sp>
      <p:sp>
        <p:nvSpPr>
          <p:cNvPr id="7" name="TextBox 6"/>
          <p:cNvSpPr txBox="1"/>
          <p:nvPr/>
        </p:nvSpPr>
        <p:spPr>
          <a:xfrm>
            <a:off x="6645041" y="6504801"/>
            <a:ext cx="1667118" cy="276999"/>
          </a:xfrm>
          <a:prstGeom prst="rect">
            <a:avLst/>
          </a:prstGeom>
          <a:noFill/>
        </p:spPr>
        <p:txBody>
          <a:bodyPr wrap="none" rtlCol="0">
            <a:spAutoFit/>
          </a:bodyPr>
          <a:lstStyle/>
          <a:p>
            <a:r>
              <a:rPr lang="en-US" sz="1200" dirty="0" smtClean="0"/>
              <a:t>Caine and Mundy, 2000</a:t>
            </a:r>
            <a:endParaRPr lang="en-US" sz="1200" dirty="0"/>
          </a:p>
        </p:txBody>
      </p:sp>
      <p:sp>
        <p:nvSpPr>
          <p:cNvPr id="9" name="Bent-Up Arrow 8"/>
          <p:cNvSpPr/>
          <p:nvPr/>
        </p:nvSpPr>
        <p:spPr>
          <a:xfrm rot="5400000" flipH="1">
            <a:off x="561336" y="1724663"/>
            <a:ext cx="1828800" cy="1884674"/>
          </a:xfrm>
          <a:prstGeom prst="bentUpArrow">
            <a:avLst>
              <a:gd name="adj1" fmla="val 13981"/>
              <a:gd name="adj2" fmla="val 25000"/>
              <a:gd name="adj3" fmla="val 25000"/>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31" name="Bent-Up Arrow 30"/>
          <p:cNvSpPr/>
          <p:nvPr/>
        </p:nvSpPr>
        <p:spPr>
          <a:xfrm rot="5400000" flipH="1" flipV="1">
            <a:off x="6647808" y="2618732"/>
            <a:ext cx="1793267" cy="2113273"/>
          </a:xfrm>
          <a:prstGeom prst="bentUpArrow">
            <a:avLst>
              <a:gd name="adj1" fmla="val 13981"/>
              <a:gd name="adj2" fmla="val 25000"/>
              <a:gd name="adj3" fmla="val 25000"/>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3" name="Rectangle 12"/>
          <p:cNvSpPr/>
          <p:nvPr/>
        </p:nvSpPr>
        <p:spPr>
          <a:xfrm>
            <a:off x="533400" y="3581400"/>
            <a:ext cx="6788159" cy="881637"/>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err="1" smtClean="0">
                <a:solidFill>
                  <a:schemeClr val="tx1"/>
                </a:solidFill>
              </a:rPr>
              <a:t>Trichromats</a:t>
            </a:r>
            <a:r>
              <a:rPr lang="en-US" dirty="0" smtClean="0">
                <a:solidFill>
                  <a:schemeClr val="tx1"/>
                </a:solidFill>
              </a:rPr>
              <a:t> are more effective than </a:t>
            </a:r>
            <a:r>
              <a:rPr lang="en-US" dirty="0" err="1" smtClean="0">
                <a:solidFill>
                  <a:schemeClr val="tx1"/>
                </a:solidFill>
              </a:rPr>
              <a:t>dichromats</a:t>
            </a:r>
            <a:r>
              <a:rPr lang="en-US" dirty="0" smtClean="0">
                <a:solidFill>
                  <a:schemeClr val="tx1"/>
                </a:solidFill>
              </a:rPr>
              <a:t> selecting </a:t>
            </a:r>
            <a:r>
              <a:rPr lang="en-US" b="1" dirty="0" smtClean="0">
                <a:solidFill>
                  <a:srgbClr val="FF6600"/>
                </a:solidFill>
              </a:rPr>
              <a:t>orange</a:t>
            </a:r>
            <a:r>
              <a:rPr lang="en-US" dirty="0" smtClean="0">
                <a:solidFill>
                  <a:schemeClr val="tx1"/>
                </a:solidFill>
              </a:rPr>
              <a:t> food in a </a:t>
            </a:r>
            <a:r>
              <a:rPr lang="en-US" b="1" dirty="0" smtClean="0">
                <a:solidFill>
                  <a:srgbClr val="008000"/>
                </a:solidFill>
              </a:rPr>
              <a:t>green</a:t>
            </a:r>
            <a:r>
              <a:rPr lang="en-US" dirty="0" smtClean="0">
                <a:solidFill>
                  <a:schemeClr val="tx1"/>
                </a:solidFill>
              </a:rPr>
              <a:t> environment…</a:t>
            </a:r>
            <a:endParaRPr lang="en-US" dirty="0">
              <a:solidFill>
                <a:schemeClr val="tx1"/>
              </a:solidFill>
            </a:endParaRPr>
          </a:p>
        </p:txBody>
      </p:sp>
      <p:sp>
        <p:nvSpPr>
          <p:cNvPr id="34" name="Rectangle 33"/>
          <p:cNvSpPr/>
          <p:nvPr/>
        </p:nvSpPr>
        <p:spPr>
          <a:xfrm>
            <a:off x="1828800" y="4572001"/>
            <a:ext cx="6772275" cy="762000"/>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 but </a:t>
            </a:r>
            <a:r>
              <a:rPr lang="en-US" dirty="0" err="1" smtClean="0">
                <a:solidFill>
                  <a:schemeClr val="tx1"/>
                </a:solidFill>
              </a:rPr>
              <a:t>dichromats</a:t>
            </a:r>
            <a:r>
              <a:rPr lang="en-US" dirty="0" smtClean="0">
                <a:solidFill>
                  <a:schemeClr val="tx1"/>
                </a:solidFill>
              </a:rPr>
              <a:t> are more effective than </a:t>
            </a:r>
            <a:r>
              <a:rPr lang="en-US" dirty="0" err="1" smtClean="0">
                <a:solidFill>
                  <a:schemeClr val="tx1"/>
                </a:solidFill>
              </a:rPr>
              <a:t>trichromats</a:t>
            </a:r>
            <a:r>
              <a:rPr lang="en-US" dirty="0" smtClean="0">
                <a:solidFill>
                  <a:schemeClr val="tx1"/>
                </a:solidFill>
              </a:rPr>
              <a:t> selecting </a:t>
            </a:r>
            <a:r>
              <a:rPr lang="en-US" b="1" dirty="0" smtClean="0">
                <a:solidFill>
                  <a:srgbClr val="008000"/>
                </a:solidFill>
              </a:rPr>
              <a:t>green </a:t>
            </a:r>
            <a:r>
              <a:rPr lang="en-US" dirty="0" smtClean="0">
                <a:solidFill>
                  <a:schemeClr val="tx1"/>
                </a:solidFill>
              </a:rPr>
              <a:t>food in a </a:t>
            </a:r>
            <a:r>
              <a:rPr lang="en-US" b="1" dirty="0" smtClean="0">
                <a:solidFill>
                  <a:srgbClr val="008000"/>
                </a:solidFill>
              </a:rPr>
              <a:t>green</a:t>
            </a:r>
            <a:r>
              <a:rPr lang="en-US" dirty="0" smtClean="0">
                <a:solidFill>
                  <a:srgbClr val="008000"/>
                </a:solidFill>
              </a:rPr>
              <a:t> </a:t>
            </a:r>
            <a:r>
              <a:rPr lang="en-US" dirty="0" smtClean="0">
                <a:solidFill>
                  <a:schemeClr val="tx1"/>
                </a:solidFill>
              </a:rPr>
              <a:t>environment.</a:t>
            </a:r>
            <a:endParaRPr lang="en-US" dirty="0">
              <a:solidFill>
                <a:schemeClr val="tx1"/>
              </a:solidFill>
            </a:endParaRPr>
          </a:p>
        </p:txBody>
      </p:sp>
      <p:sp>
        <p:nvSpPr>
          <p:cNvPr id="37" name="Rectangle 36"/>
          <p:cNvSpPr/>
          <p:nvPr/>
        </p:nvSpPr>
        <p:spPr>
          <a:xfrm>
            <a:off x="1066800" y="5638800"/>
            <a:ext cx="6772275" cy="8082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solidFill>
                  <a:schemeClr val="tx1"/>
                </a:solidFill>
              </a:rPr>
              <a:t>Could there be an advantage to being dichromatic in certain environments?</a:t>
            </a:r>
            <a:endParaRPr lang="en-US" dirty="0">
              <a:solidFill>
                <a:schemeClr val="tx1"/>
              </a:solidFill>
            </a:endParaRPr>
          </a:p>
        </p:txBody>
      </p:sp>
      <p:pic>
        <p:nvPicPr>
          <p:cNvPr id="11" name="Picture 2" descr="C:\Users\PWhite\Dropbox\Evo-Ed Website\EvoEd_Images\Primate\evoEd_kixTable.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418072" y="1279036"/>
            <a:ext cx="4069730" cy="239633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41689259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2560" y="193358"/>
            <a:ext cx="6685280" cy="1143000"/>
          </a:xfrm>
        </p:spPr>
        <p:txBody>
          <a:bodyPr>
            <a:normAutofit/>
          </a:bodyPr>
          <a:lstStyle/>
          <a:p>
            <a:r>
              <a:rPr lang="en-US" sz="4000" dirty="0" smtClean="0"/>
              <a:t>Copyright: Creative Commons</a:t>
            </a:r>
            <a:br>
              <a:rPr lang="en-US" sz="4000" dirty="0" smtClean="0"/>
            </a:br>
            <a:r>
              <a:rPr lang="en-US" sz="1400" b="1" dirty="0" smtClean="0"/>
              <a:t>Attribution</a:t>
            </a:r>
            <a:r>
              <a:rPr lang="en-US" sz="1400" b="1" dirty="0"/>
              <a:t>-</a:t>
            </a:r>
            <a:r>
              <a:rPr lang="en-US" sz="1400" b="1" dirty="0" err="1"/>
              <a:t>NonCommercial</a:t>
            </a:r>
            <a:r>
              <a:rPr lang="en-US" sz="1400" b="1" dirty="0"/>
              <a:t>-</a:t>
            </a:r>
            <a:r>
              <a:rPr lang="en-US" sz="1400" b="1" dirty="0" err="1"/>
              <a:t>ShareAlike</a:t>
            </a:r>
            <a:r>
              <a:rPr lang="en-US" sz="1400" b="1" dirty="0"/>
              <a:t> 3.0 </a:t>
            </a:r>
            <a:r>
              <a:rPr lang="en-US" sz="1400" b="1" dirty="0" err="1"/>
              <a:t>Unported</a:t>
            </a:r>
            <a:r>
              <a:rPr lang="en-US" sz="1400" b="1" dirty="0"/>
              <a:t> (CC BY-NC-SA 3.0</a:t>
            </a:r>
            <a:r>
              <a:rPr lang="en-US" sz="1400" b="1" dirty="0" smtClean="0"/>
              <a:t>)</a:t>
            </a:r>
            <a:endParaRPr lang="en-US" sz="1400" dirty="0"/>
          </a:p>
        </p:txBody>
      </p:sp>
      <p:sp>
        <p:nvSpPr>
          <p:cNvPr id="3" name="Content Placeholder 2"/>
          <p:cNvSpPr>
            <a:spLocks noGrp="1"/>
          </p:cNvSpPr>
          <p:nvPr>
            <p:ph idx="1"/>
          </p:nvPr>
        </p:nvSpPr>
        <p:spPr>
          <a:xfrm>
            <a:off x="457200" y="1600200"/>
            <a:ext cx="8229600" cy="4827221"/>
          </a:xfrm>
        </p:spPr>
        <p:txBody>
          <a:bodyPr>
            <a:normAutofit fontScale="25000" lnSpcReduction="20000"/>
          </a:bodyPr>
          <a:lstStyle/>
          <a:p>
            <a:pPr marL="0" indent="0">
              <a:buNone/>
            </a:pPr>
            <a:r>
              <a:rPr lang="en-US" sz="5600" b="1" u="sng" dirty="0"/>
              <a:t>You are free:</a:t>
            </a:r>
            <a:endParaRPr lang="en-US" sz="5600" dirty="0"/>
          </a:p>
          <a:p>
            <a:pPr marL="233363" indent="0">
              <a:buNone/>
              <a:tabLst>
                <a:tab pos="111125" algn="l"/>
              </a:tabLst>
            </a:pPr>
            <a:r>
              <a:rPr lang="en-US" sz="5600" b="1" dirty="0"/>
              <a:t>to Share</a:t>
            </a:r>
            <a:r>
              <a:rPr lang="en-US" sz="5600" dirty="0"/>
              <a:t> — to copy, distribute and transmit the work </a:t>
            </a:r>
          </a:p>
          <a:p>
            <a:pPr marL="233363" indent="0">
              <a:buNone/>
              <a:tabLst>
                <a:tab pos="111125" algn="l"/>
              </a:tabLst>
            </a:pPr>
            <a:r>
              <a:rPr lang="en-US" sz="5600" b="1" dirty="0"/>
              <a:t>to Remix</a:t>
            </a:r>
            <a:r>
              <a:rPr lang="en-US" sz="5600" dirty="0"/>
              <a:t> — to adapt the work </a:t>
            </a:r>
          </a:p>
          <a:p>
            <a:pPr marL="0" indent="0">
              <a:buNone/>
            </a:pPr>
            <a:r>
              <a:rPr lang="en-US" sz="5600" dirty="0"/>
              <a:t> </a:t>
            </a:r>
          </a:p>
          <a:p>
            <a:pPr marL="0" indent="0">
              <a:buNone/>
            </a:pPr>
            <a:r>
              <a:rPr lang="en-US" sz="5600" b="1" u="sng" dirty="0"/>
              <a:t>Under the following conditions:</a:t>
            </a:r>
            <a:endParaRPr lang="en-US" sz="5600" dirty="0"/>
          </a:p>
          <a:p>
            <a:pPr marL="457200" indent="-223838">
              <a:buNone/>
            </a:pPr>
            <a:r>
              <a:rPr lang="en-US" sz="6400" b="1" dirty="0">
                <a:solidFill>
                  <a:srgbClr val="FF0000"/>
                </a:solidFill>
              </a:rPr>
              <a:t>Attribution</a:t>
            </a:r>
            <a:r>
              <a:rPr lang="en-US" sz="6400" dirty="0">
                <a:solidFill>
                  <a:srgbClr val="FF0000"/>
                </a:solidFill>
              </a:rPr>
              <a:t> </a:t>
            </a:r>
            <a:r>
              <a:rPr lang="en-US" sz="6400" b="1" dirty="0">
                <a:solidFill>
                  <a:srgbClr val="FF0000"/>
                </a:solidFill>
              </a:rPr>
              <a:t>— You must attribute the work </a:t>
            </a:r>
            <a:r>
              <a:rPr lang="en-US" sz="6400" b="1" dirty="0" smtClean="0">
                <a:solidFill>
                  <a:srgbClr val="FF0000"/>
                </a:solidFill>
              </a:rPr>
              <a:t>to the </a:t>
            </a:r>
            <a:r>
              <a:rPr lang="en-US" sz="6400" b="1" dirty="0" err="1" smtClean="0">
                <a:solidFill>
                  <a:srgbClr val="FF0000"/>
                </a:solidFill>
              </a:rPr>
              <a:t>Evo</a:t>
            </a:r>
            <a:r>
              <a:rPr lang="en-US" sz="6400" b="1" dirty="0" smtClean="0">
                <a:solidFill>
                  <a:srgbClr val="FF0000"/>
                </a:solidFill>
              </a:rPr>
              <a:t>-Ed Project at Michigan State University using the following </a:t>
            </a:r>
            <a:r>
              <a:rPr lang="en-US" sz="6400" b="1" dirty="0" err="1" smtClean="0">
                <a:solidFill>
                  <a:srgbClr val="FF0000"/>
                </a:solidFill>
              </a:rPr>
              <a:t>url</a:t>
            </a:r>
            <a:r>
              <a:rPr lang="en-US" sz="6400" b="1" dirty="0" smtClean="0">
                <a:solidFill>
                  <a:srgbClr val="FF0000"/>
                </a:solidFill>
              </a:rPr>
              <a:t>: </a:t>
            </a:r>
            <a:r>
              <a:rPr lang="en-US" sz="5600" dirty="0">
                <a:solidFill>
                  <a:srgbClr val="000000"/>
                </a:solidFill>
                <a:hlinkClick r:id="rId2"/>
              </a:rPr>
              <a:t>http://www.evo-</a:t>
            </a:r>
            <a:r>
              <a:rPr lang="en-US" sz="5600" dirty="0" smtClean="0">
                <a:solidFill>
                  <a:srgbClr val="000000"/>
                </a:solidFill>
                <a:hlinkClick r:id="rId2"/>
              </a:rPr>
              <a:t>ed.com</a:t>
            </a:r>
            <a:endParaRPr lang="en-US" sz="5600" b="1" dirty="0" smtClean="0">
              <a:solidFill>
                <a:srgbClr val="0000FF"/>
              </a:solidFill>
            </a:endParaRPr>
          </a:p>
          <a:p>
            <a:pPr marL="457200" indent="-223838">
              <a:buNone/>
            </a:pPr>
            <a:r>
              <a:rPr lang="en-US" sz="5600" b="1" dirty="0" smtClean="0"/>
              <a:t>Noncommercial</a:t>
            </a:r>
            <a:r>
              <a:rPr lang="en-US" sz="5600" dirty="0" smtClean="0"/>
              <a:t> </a:t>
            </a:r>
            <a:r>
              <a:rPr lang="en-US" sz="5600" dirty="0"/>
              <a:t>— You may not use this work for commercial purposes. </a:t>
            </a:r>
          </a:p>
          <a:p>
            <a:pPr marL="457200" indent="-223838">
              <a:buNone/>
            </a:pPr>
            <a:r>
              <a:rPr lang="en-US" sz="5600" b="1" dirty="0"/>
              <a:t>Share Alike</a:t>
            </a:r>
            <a:r>
              <a:rPr lang="en-US" sz="5600" dirty="0"/>
              <a:t> — If you alter, transform, or build upon this work, you may distribute the resulting work only under the same or similar license to this one. </a:t>
            </a:r>
          </a:p>
          <a:p>
            <a:pPr marL="0" indent="0">
              <a:buNone/>
            </a:pPr>
            <a:r>
              <a:rPr lang="en-US" sz="5600" dirty="0"/>
              <a:t> </a:t>
            </a:r>
          </a:p>
          <a:p>
            <a:pPr marL="0" indent="0">
              <a:buNone/>
            </a:pPr>
            <a:r>
              <a:rPr lang="en-US" sz="5600" b="1" u="sng" dirty="0"/>
              <a:t>With the understanding that: </a:t>
            </a:r>
            <a:endParaRPr lang="en-US" sz="5600" dirty="0"/>
          </a:p>
          <a:p>
            <a:pPr marL="457200" indent="-223838">
              <a:buNone/>
              <a:tabLst>
                <a:tab pos="111125" algn="l"/>
              </a:tabLst>
            </a:pPr>
            <a:r>
              <a:rPr lang="en-US" sz="5600" b="1" dirty="0"/>
              <a:t>Waiver</a:t>
            </a:r>
            <a:r>
              <a:rPr lang="en-US" sz="5600" dirty="0"/>
              <a:t> — Any of the above conditions can be waived if you get permission from </a:t>
            </a:r>
            <a:r>
              <a:rPr lang="en-US" sz="5600" dirty="0" smtClean="0"/>
              <a:t>Jim Smith, Merle </a:t>
            </a:r>
            <a:r>
              <a:rPr lang="en-US" sz="5600" dirty="0" err="1" smtClean="0"/>
              <a:t>Heidemann</a:t>
            </a:r>
            <a:r>
              <a:rPr lang="en-US" sz="5600" dirty="0" smtClean="0"/>
              <a:t> or Peter White at Michigan State University, </a:t>
            </a:r>
            <a:r>
              <a:rPr lang="en-US" sz="5600" dirty="0">
                <a:hlinkClick r:id="rId3"/>
              </a:rPr>
              <a:t>evoed@msu.edu</a:t>
            </a:r>
            <a:r>
              <a:rPr lang="en-US" sz="5600" dirty="0" smtClean="0"/>
              <a:t>.</a:t>
            </a:r>
            <a:endParaRPr lang="en-US" sz="5600" dirty="0"/>
          </a:p>
          <a:p>
            <a:pPr marL="457200" indent="-223838">
              <a:buNone/>
              <a:tabLst>
                <a:tab pos="111125" algn="l"/>
              </a:tabLst>
            </a:pPr>
            <a:r>
              <a:rPr lang="en-US" sz="5600" b="1" dirty="0"/>
              <a:t>Public Domain</a:t>
            </a:r>
            <a:r>
              <a:rPr lang="en-US" sz="5600" dirty="0"/>
              <a:t> — Where the work or any of its elements is in the public domain under applicable law, that status is in no way affected by the license. </a:t>
            </a:r>
          </a:p>
          <a:p>
            <a:pPr marL="457200" indent="-223838">
              <a:buNone/>
              <a:tabLst>
                <a:tab pos="111125" algn="l"/>
              </a:tabLst>
            </a:pPr>
            <a:r>
              <a:rPr lang="en-US" sz="5600" b="1" dirty="0"/>
              <a:t>Other Rights</a:t>
            </a:r>
            <a:r>
              <a:rPr lang="en-US" sz="5600" dirty="0"/>
              <a:t> — In no way are any of the following rights affected by the license: </a:t>
            </a:r>
          </a:p>
          <a:p>
            <a:pPr marL="457200" indent="0">
              <a:buNone/>
              <a:tabLst>
                <a:tab pos="111125" algn="l"/>
              </a:tabLst>
            </a:pPr>
            <a:r>
              <a:rPr lang="en-US" sz="5600" dirty="0"/>
              <a:t>Your fair dealing or fair use rights, or other applicable copyright exceptions and limitations; </a:t>
            </a:r>
          </a:p>
          <a:p>
            <a:pPr marL="457200" indent="0">
              <a:buNone/>
              <a:tabLst>
                <a:tab pos="111125" algn="l"/>
              </a:tabLst>
            </a:pPr>
            <a:r>
              <a:rPr lang="en-US" sz="5600" dirty="0"/>
              <a:t>The author's moral rights; </a:t>
            </a:r>
          </a:p>
          <a:p>
            <a:pPr marL="457200" indent="0">
              <a:buNone/>
              <a:tabLst>
                <a:tab pos="111125" algn="l"/>
              </a:tabLst>
            </a:pPr>
            <a:r>
              <a:rPr lang="en-US" sz="5600" dirty="0"/>
              <a:t>Rights other persons may have either in the work itself or in how the work is used, such as publicity or privacy rights. </a:t>
            </a:r>
          </a:p>
          <a:p>
            <a:pPr marL="457200" indent="-223838">
              <a:buNone/>
              <a:tabLst>
                <a:tab pos="111125" algn="l"/>
              </a:tabLst>
            </a:pPr>
            <a:r>
              <a:rPr lang="en-US" sz="5600" b="1" dirty="0"/>
              <a:t>Notice</a:t>
            </a:r>
            <a:r>
              <a:rPr lang="en-US" sz="5600" dirty="0"/>
              <a:t> — For any reuse or distribution, you must make clear to others the license terms of this work. The best way to do this is with a link to </a:t>
            </a:r>
            <a:r>
              <a:rPr lang="en-US" sz="5600" dirty="0" smtClean="0"/>
              <a:t>the </a:t>
            </a:r>
            <a:r>
              <a:rPr lang="en-US" sz="5600" dirty="0"/>
              <a:t>web page </a:t>
            </a:r>
            <a:r>
              <a:rPr lang="en-US" sz="5600" dirty="0">
                <a:hlinkClick r:id="rId4"/>
              </a:rPr>
              <a:t>http://creativecommons.org/licenses/by-nc-sa/</a:t>
            </a:r>
            <a:r>
              <a:rPr lang="en-US" sz="5600" dirty="0" smtClean="0">
                <a:hlinkClick r:id="rId4"/>
              </a:rPr>
              <a:t>3.0</a:t>
            </a:r>
            <a:r>
              <a:rPr lang="en-US" sz="5600" dirty="0" smtClean="0"/>
              <a:t>.</a:t>
            </a:r>
          </a:p>
          <a:p>
            <a:pPr marL="457200" indent="-223838">
              <a:buNone/>
              <a:tabLst>
                <a:tab pos="111125" algn="l"/>
              </a:tabLst>
            </a:pPr>
            <a:endParaRPr lang="en-US" dirty="0"/>
          </a:p>
        </p:txBody>
      </p:sp>
      <p:pic>
        <p:nvPicPr>
          <p:cNvPr id="5" name="Picture 4"/>
          <p:cNvPicPr>
            <a:picLocks noChangeAspect="1"/>
          </p:cNvPicPr>
          <p:nvPr/>
        </p:nvPicPr>
        <p:blipFill>
          <a:blip r:embed="rId5"/>
          <a:stretch>
            <a:fillRect/>
          </a:stretch>
        </p:blipFill>
        <p:spPr>
          <a:xfrm>
            <a:off x="4267199" y="1241108"/>
            <a:ext cx="1016000" cy="190500"/>
          </a:xfrm>
          <a:prstGeom prst="rect">
            <a:avLst/>
          </a:prstGeom>
        </p:spPr>
      </p:pic>
    </p:spTree>
    <p:extLst>
      <p:ext uri="{BB962C8B-B14F-4D97-AF65-F5344CB8AC3E}">
        <p14:creationId xmlns:p14="http://schemas.microsoft.com/office/powerpoint/2010/main" val="30630412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Online Food Foraging Game and </a:t>
            </a:r>
            <a:r>
              <a:rPr lang="en-US" dirty="0" err="1" smtClean="0"/>
              <a:t>Sim</a:t>
            </a:r>
            <a:r>
              <a:rPr lang="en-US" dirty="0" smtClean="0"/>
              <a:t>:</a:t>
            </a:r>
            <a:endParaRPr lang="en-US" dirty="0"/>
          </a:p>
        </p:txBody>
      </p:sp>
      <p:sp>
        <p:nvSpPr>
          <p:cNvPr id="3" name="Content Placeholder 2"/>
          <p:cNvSpPr>
            <a:spLocks noGrp="1"/>
          </p:cNvSpPr>
          <p:nvPr>
            <p:ph sz="half" idx="1"/>
          </p:nvPr>
        </p:nvSpPr>
        <p:spPr>
          <a:xfrm>
            <a:off x="457199" y="1417638"/>
            <a:ext cx="8111067" cy="1204128"/>
          </a:xfrm>
        </p:spPr>
        <p:txBody>
          <a:bodyPr>
            <a:normAutofit fontScale="92500" lnSpcReduction="10000"/>
          </a:bodyPr>
          <a:lstStyle/>
          <a:p>
            <a:r>
              <a:rPr lang="en-US" dirty="0" smtClean="0"/>
              <a:t>We’ve created an online game and simulation versions of Caine and Mundy’s research. Try it out for yourself!</a:t>
            </a:r>
          </a:p>
          <a:p>
            <a:pPr marL="0" indent="0" algn="ctr">
              <a:buNone/>
            </a:pPr>
            <a:r>
              <a:rPr lang="en-US" sz="2000" dirty="0">
                <a:hlinkClick r:id="rId2"/>
              </a:rPr>
              <a:t>http://www.evo-ed.com/Pages/Primates/Foraging/</a:t>
            </a:r>
            <a:r>
              <a:rPr lang="en-US" sz="2000" dirty="0" smtClean="0">
                <a:hlinkClick r:id="rId2"/>
              </a:rPr>
              <a:t>Foraging.html</a:t>
            </a:r>
            <a:endParaRPr lang="en-US" dirty="0"/>
          </a:p>
        </p:txBody>
      </p:sp>
      <p:pic>
        <p:nvPicPr>
          <p:cNvPr id="4" name="Picture 3" descr="2013-03-17_13-20-38.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608666" y="2723524"/>
            <a:ext cx="5884335" cy="3908698"/>
          </a:xfrm>
          <a:prstGeom prst="rect">
            <a:avLst/>
          </a:prstGeom>
        </p:spPr>
      </p:pic>
    </p:spTree>
    <p:extLst>
      <p:ext uri="{BB962C8B-B14F-4D97-AF65-F5344CB8AC3E}">
        <p14:creationId xmlns:p14="http://schemas.microsoft.com/office/powerpoint/2010/main" val="349010189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1723495"/>
          </a:xfrm>
        </p:spPr>
        <p:txBody>
          <a:bodyPr>
            <a:noAutofit/>
          </a:bodyPr>
          <a:lstStyle/>
          <a:p>
            <a:r>
              <a:rPr lang="en-US" sz="3200" dirty="0" smtClean="0"/>
              <a:t>If you were in a food-foraging competition, would having color vision give you an advantage over someone who was colorblind?</a:t>
            </a:r>
            <a:endParaRPr lang="en-US" sz="3200" dirty="0"/>
          </a:p>
        </p:txBody>
      </p:sp>
      <p:sp>
        <p:nvSpPr>
          <p:cNvPr id="3" name="Content Placeholder 2"/>
          <p:cNvSpPr>
            <a:spLocks noGrp="1"/>
          </p:cNvSpPr>
          <p:nvPr>
            <p:ph sz="half" idx="1"/>
          </p:nvPr>
        </p:nvSpPr>
        <p:spPr>
          <a:xfrm>
            <a:off x="457199" y="2235209"/>
            <a:ext cx="7931251" cy="4128030"/>
          </a:xfrm>
        </p:spPr>
        <p:txBody>
          <a:bodyPr>
            <a:normAutofit/>
          </a:bodyPr>
          <a:lstStyle/>
          <a:p>
            <a:pPr marL="457200" indent="-457200">
              <a:buAutoNum type="alphaUcParenR"/>
            </a:pPr>
            <a:r>
              <a:rPr lang="en-US" dirty="0" smtClean="0"/>
              <a:t>Almost certainly.</a:t>
            </a:r>
          </a:p>
          <a:p>
            <a:pPr marL="457200" indent="-457200">
              <a:buAutoNum type="alphaUcParenR"/>
            </a:pPr>
            <a:r>
              <a:rPr lang="en-US" dirty="0" smtClean="0"/>
              <a:t>Sometimes.</a:t>
            </a:r>
          </a:p>
          <a:p>
            <a:pPr marL="457200" indent="-457200">
              <a:buAutoNum type="alphaUcParenR"/>
            </a:pPr>
            <a:r>
              <a:rPr lang="en-US" dirty="0" smtClean="0"/>
              <a:t>Unsure.</a:t>
            </a:r>
          </a:p>
          <a:p>
            <a:pPr marL="457200" indent="-457200">
              <a:buAutoNum type="alphaUcParenR"/>
            </a:pPr>
            <a:r>
              <a:rPr lang="en-US" dirty="0" smtClean="0"/>
              <a:t>Probably not.</a:t>
            </a:r>
          </a:p>
          <a:p>
            <a:pPr marL="457200" indent="-457200">
              <a:buAutoNum type="alphaUcParenR"/>
            </a:pPr>
            <a:r>
              <a:rPr lang="en-US" dirty="0" smtClean="0"/>
              <a:t>Absolutely not.</a:t>
            </a:r>
          </a:p>
          <a:p>
            <a:pPr marL="0" indent="0">
              <a:buNone/>
            </a:pPr>
            <a:endParaRPr lang="en-US" sz="2000" dirty="0" smtClean="0">
              <a:hlinkClick r:id=""/>
            </a:endParaRPr>
          </a:p>
          <a:p>
            <a:pPr marL="0" indent="0">
              <a:buNone/>
            </a:pPr>
            <a:endParaRPr lang="en-US" sz="2000" dirty="0" smtClean="0">
              <a:hlinkClick r:id=""/>
            </a:endParaRPr>
          </a:p>
        </p:txBody>
      </p:sp>
      <p:pic>
        <p:nvPicPr>
          <p:cNvPr id="4" name="Picture 3" descr="orangespro.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690534" y="2686115"/>
            <a:ext cx="1820332" cy="2050055"/>
          </a:xfrm>
          <a:prstGeom prst="rect">
            <a:avLst/>
          </a:prstGeom>
        </p:spPr>
      </p:pic>
      <p:pic>
        <p:nvPicPr>
          <p:cNvPr id="5" name="Picture 4" descr="oranges.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510866" y="2686114"/>
            <a:ext cx="1820333" cy="2050056"/>
          </a:xfrm>
          <a:prstGeom prst="rect">
            <a:avLst/>
          </a:prstGeom>
        </p:spPr>
      </p:pic>
    </p:spTree>
    <p:extLst>
      <p:ext uri="{BB962C8B-B14F-4D97-AF65-F5344CB8AC3E}">
        <p14:creationId xmlns:p14="http://schemas.microsoft.com/office/powerpoint/2010/main" val="363459505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199" y="3064933"/>
            <a:ext cx="7931251" cy="3298306"/>
          </a:xfrm>
        </p:spPr>
        <p:txBody>
          <a:bodyPr>
            <a:normAutofit/>
          </a:bodyPr>
          <a:lstStyle/>
          <a:p>
            <a:pPr marL="0" indent="0">
              <a:buNone/>
            </a:pPr>
            <a:r>
              <a:rPr lang="en-US" dirty="0" smtClean="0"/>
              <a:t>Let’s investigate further…</a:t>
            </a:r>
          </a:p>
          <a:p>
            <a:pPr marL="0" indent="0">
              <a:buNone/>
            </a:pPr>
            <a:endParaRPr lang="en-US" sz="2000" dirty="0" smtClean="0">
              <a:hlinkClick r:id=""/>
            </a:endParaRPr>
          </a:p>
          <a:p>
            <a:pPr marL="0" indent="0">
              <a:buNone/>
            </a:pPr>
            <a:endParaRPr lang="en-US" sz="2000" dirty="0">
              <a:hlinkClick r:id=""/>
            </a:endParaRPr>
          </a:p>
          <a:p>
            <a:pPr marL="0" indent="0">
              <a:buNone/>
            </a:pPr>
            <a:endParaRPr lang="en-US" sz="2000" dirty="0" smtClean="0">
              <a:hlinkClick r:id=""/>
            </a:endParaRPr>
          </a:p>
          <a:p>
            <a:pPr marL="0" indent="0">
              <a:buNone/>
            </a:pPr>
            <a:endParaRPr lang="en-US" sz="2000" dirty="0" smtClean="0">
              <a:hlinkClick r:id=""/>
            </a:endParaRPr>
          </a:p>
          <a:p>
            <a:pPr marL="0" indent="0">
              <a:buNone/>
            </a:pPr>
            <a:endParaRPr lang="en-US" sz="2000" dirty="0" smtClean="0">
              <a:hlinkClick r:id=""/>
            </a:endParaRPr>
          </a:p>
          <a:p>
            <a:pPr marL="0" indent="0" algn="ctr">
              <a:buNone/>
            </a:pPr>
            <a:r>
              <a:rPr lang="en-US" sz="2400" dirty="0" smtClean="0"/>
              <a:t>Go to: </a:t>
            </a:r>
            <a:r>
              <a:rPr lang="en-US" sz="1600" dirty="0" smtClean="0">
                <a:hlinkClick r:id="rId2"/>
              </a:rPr>
              <a:t>http</a:t>
            </a:r>
            <a:r>
              <a:rPr lang="en-US" sz="1600" dirty="0">
                <a:hlinkClick r:id="rId2"/>
              </a:rPr>
              <a:t>://www.evo-ed.com/Pages/Primates/PatchGame/</a:t>
            </a:r>
            <a:r>
              <a:rPr lang="en-US" sz="1600" dirty="0" smtClean="0">
                <a:hlinkClick r:id="rId2"/>
              </a:rPr>
              <a:t>PatchGame.html</a:t>
            </a:r>
            <a:endParaRPr lang="en-US" sz="1600" dirty="0" smtClean="0"/>
          </a:p>
          <a:p>
            <a:pPr marL="0" indent="0" algn="ctr">
              <a:buNone/>
            </a:pPr>
            <a:endParaRPr lang="en-US" sz="2400" dirty="0"/>
          </a:p>
        </p:txBody>
      </p:sp>
      <p:pic>
        <p:nvPicPr>
          <p:cNvPr id="4" name="Picture 3" descr="orangespro.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90534" y="2686115"/>
            <a:ext cx="1820332" cy="2050055"/>
          </a:xfrm>
          <a:prstGeom prst="rect">
            <a:avLst/>
          </a:prstGeom>
        </p:spPr>
      </p:pic>
      <p:pic>
        <p:nvPicPr>
          <p:cNvPr id="5" name="Picture 4" descr="oranges.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0866" y="2686114"/>
            <a:ext cx="1820333" cy="2050056"/>
          </a:xfrm>
          <a:prstGeom prst="rect">
            <a:avLst/>
          </a:prstGeom>
        </p:spPr>
      </p:pic>
      <p:sp>
        <p:nvSpPr>
          <p:cNvPr id="6" name="Title 1"/>
          <p:cNvSpPr>
            <a:spLocks noGrp="1"/>
          </p:cNvSpPr>
          <p:nvPr>
            <p:ph type="title"/>
          </p:nvPr>
        </p:nvSpPr>
        <p:spPr>
          <a:xfrm>
            <a:off x="457200" y="274637"/>
            <a:ext cx="8229600" cy="1723495"/>
          </a:xfrm>
        </p:spPr>
        <p:txBody>
          <a:bodyPr>
            <a:noAutofit/>
          </a:bodyPr>
          <a:lstStyle/>
          <a:p>
            <a:r>
              <a:rPr lang="en-US" sz="3200" dirty="0" smtClean="0"/>
              <a:t>If you were in a food-foraging competition, would having color vision give you an advantage over someone who was colorblind?</a:t>
            </a:r>
            <a:endParaRPr lang="en-US" sz="3200" dirty="0"/>
          </a:p>
        </p:txBody>
      </p:sp>
    </p:spTree>
    <p:extLst>
      <p:ext uri="{BB962C8B-B14F-4D97-AF65-F5344CB8AC3E}">
        <p14:creationId xmlns:p14="http://schemas.microsoft.com/office/powerpoint/2010/main" val="198519334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Online Color-Vision Game</a:t>
            </a:r>
            <a:endParaRPr lang="en-US" dirty="0"/>
          </a:p>
        </p:txBody>
      </p:sp>
      <p:sp>
        <p:nvSpPr>
          <p:cNvPr id="3" name="Content Placeholder 2"/>
          <p:cNvSpPr>
            <a:spLocks noGrp="1"/>
          </p:cNvSpPr>
          <p:nvPr>
            <p:ph sz="half" idx="1"/>
          </p:nvPr>
        </p:nvSpPr>
        <p:spPr>
          <a:xfrm>
            <a:off x="457199" y="1417638"/>
            <a:ext cx="8111067" cy="1204128"/>
          </a:xfrm>
        </p:spPr>
        <p:txBody>
          <a:bodyPr/>
          <a:lstStyle/>
          <a:p>
            <a:r>
              <a:rPr lang="en-US" dirty="0" smtClean="0"/>
              <a:t>Visit the online color vision game at:</a:t>
            </a:r>
          </a:p>
          <a:p>
            <a:pPr marL="0" indent="0" algn="ctr">
              <a:buNone/>
            </a:pPr>
            <a:r>
              <a:rPr lang="en-US" sz="2000" dirty="0">
                <a:hlinkClick r:id="rId2"/>
              </a:rPr>
              <a:t>http://www.evo-ed.com/Pages/Primates/PatchGame/</a:t>
            </a:r>
            <a:r>
              <a:rPr lang="en-US" sz="2000" dirty="0" smtClean="0">
                <a:hlinkClick r:id="rId2"/>
              </a:rPr>
              <a:t>PatchGame.html</a:t>
            </a:r>
            <a:endParaRPr lang="en-US" sz="2000" dirty="0" smtClean="0"/>
          </a:p>
          <a:p>
            <a:pPr marL="0" indent="0">
              <a:buNone/>
            </a:pPr>
            <a:endParaRPr lang="en-US" dirty="0"/>
          </a:p>
          <a:p>
            <a:pPr marL="0" indent="0">
              <a:buNone/>
            </a:pPr>
            <a:endParaRPr lang="en-US" dirty="0"/>
          </a:p>
        </p:txBody>
      </p:sp>
      <p:pic>
        <p:nvPicPr>
          <p:cNvPr id="5" name="Picture 4" descr="2013-03-17_12-10-53.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507066" y="2520168"/>
            <a:ext cx="6129867" cy="4056922"/>
          </a:xfrm>
          <a:prstGeom prst="rect">
            <a:avLst/>
          </a:prstGeom>
        </p:spPr>
      </p:pic>
    </p:spTree>
    <p:extLst>
      <p:ext uri="{BB962C8B-B14F-4D97-AF65-F5344CB8AC3E}">
        <p14:creationId xmlns:p14="http://schemas.microsoft.com/office/powerpoint/2010/main" val="39508236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sz="4000" dirty="0" smtClean="0"/>
              <a:t>Food Selection – The Research Part III</a:t>
            </a:r>
            <a:endParaRPr lang="en-US" sz="4000" dirty="0"/>
          </a:p>
        </p:txBody>
      </p:sp>
      <p:sp>
        <p:nvSpPr>
          <p:cNvPr id="7" name="TextBox 6"/>
          <p:cNvSpPr txBox="1"/>
          <p:nvPr/>
        </p:nvSpPr>
        <p:spPr>
          <a:xfrm>
            <a:off x="7637503" y="6527060"/>
            <a:ext cx="1188997" cy="276999"/>
          </a:xfrm>
          <a:prstGeom prst="rect">
            <a:avLst/>
          </a:prstGeom>
          <a:noFill/>
        </p:spPr>
        <p:txBody>
          <a:bodyPr wrap="none" rtlCol="0">
            <a:spAutoFit/>
          </a:bodyPr>
          <a:lstStyle/>
          <a:p>
            <a:r>
              <a:rPr lang="en-US" sz="1200" dirty="0" smtClean="0"/>
              <a:t>Saito et al, 2005</a:t>
            </a:r>
            <a:endParaRPr lang="en-US" sz="1200" dirty="0"/>
          </a:p>
        </p:txBody>
      </p:sp>
      <p:sp>
        <p:nvSpPr>
          <p:cNvPr id="12" name="TextBox 11"/>
          <p:cNvSpPr txBox="1"/>
          <p:nvPr/>
        </p:nvSpPr>
        <p:spPr>
          <a:xfrm rot="16200000">
            <a:off x="-1224291" y="2976892"/>
            <a:ext cx="3124203" cy="52322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2800" b="1" dirty="0" smtClean="0"/>
              <a:t>The DESIGN</a:t>
            </a:r>
            <a:endParaRPr lang="en-US" sz="2800" b="1" dirty="0"/>
          </a:p>
        </p:txBody>
      </p:sp>
      <p:pic>
        <p:nvPicPr>
          <p:cNvPr id="2" name="Picture 1" descr="2013-03-17_11-35-24.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231900" y="1417638"/>
            <a:ext cx="7162800" cy="5016500"/>
          </a:xfrm>
          <a:prstGeom prst="rect">
            <a:avLst/>
          </a:prstGeom>
        </p:spPr>
      </p:pic>
    </p:spTree>
    <p:extLst>
      <p:ext uri="{BB962C8B-B14F-4D97-AF65-F5344CB8AC3E}">
        <p14:creationId xmlns:p14="http://schemas.microsoft.com/office/powerpoint/2010/main" val="125764061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txBox="1">
            <a:spLocks/>
          </p:cNvSpPr>
          <p:nvPr/>
        </p:nvSpPr>
        <p:spPr>
          <a:xfrm>
            <a:off x="457200" y="274638"/>
            <a:ext cx="8229600" cy="11430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smtClean="0"/>
              <a:t>Food Selection – The Research Part III</a:t>
            </a:r>
            <a:endParaRPr lang="en-US" sz="4000" dirty="0"/>
          </a:p>
        </p:txBody>
      </p:sp>
      <p:sp>
        <p:nvSpPr>
          <p:cNvPr id="4" name="TextBox 3"/>
          <p:cNvSpPr txBox="1"/>
          <p:nvPr/>
        </p:nvSpPr>
        <p:spPr>
          <a:xfrm>
            <a:off x="7650203" y="6504801"/>
            <a:ext cx="1188997" cy="276999"/>
          </a:xfrm>
          <a:prstGeom prst="rect">
            <a:avLst/>
          </a:prstGeom>
          <a:noFill/>
        </p:spPr>
        <p:txBody>
          <a:bodyPr wrap="none" rtlCol="0">
            <a:spAutoFit/>
          </a:bodyPr>
          <a:lstStyle/>
          <a:p>
            <a:r>
              <a:rPr lang="en-US" sz="1200" dirty="0" smtClean="0"/>
              <a:t>Saito et al, 2005</a:t>
            </a:r>
            <a:endParaRPr lang="en-US" sz="1200" dirty="0"/>
          </a:p>
        </p:txBody>
      </p:sp>
      <p:sp>
        <p:nvSpPr>
          <p:cNvPr id="20" name="TextBox 19"/>
          <p:cNvSpPr txBox="1"/>
          <p:nvPr/>
        </p:nvSpPr>
        <p:spPr>
          <a:xfrm rot="16200000">
            <a:off x="-1224291" y="2976892"/>
            <a:ext cx="3124203" cy="52322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2800" b="1" dirty="0" smtClean="0"/>
              <a:t>The EXPERIMENT</a:t>
            </a:r>
            <a:endParaRPr lang="en-US" sz="2800" b="1" dirty="0"/>
          </a:p>
        </p:txBody>
      </p:sp>
      <p:sp>
        <p:nvSpPr>
          <p:cNvPr id="29" name="TextBox 28"/>
          <p:cNvSpPr txBox="1"/>
          <p:nvPr/>
        </p:nvSpPr>
        <p:spPr>
          <a:xfrm>
            <a:off x="1279769" y="5297269"/>
            <a:ext cx="2286000" cy="646331"/>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pPr algn="ctr"/>
            <a:r>
              <a:rPr lang="en-US" b="1" dirty="0" smtClean="0"/>
              <a:t>TRICHROMATIC</a:t>
            </a:r>
          </a:p>
          <a:p>
            <a:pPr algn="ctr"/>
            <a:r>
              <a:rPr lang="en-US" b="1" dirty="0" smtClean="0"/>
              <a:t>VISION</a:t>
            </a:r>
            <a:endParaRPr lang="en-US" b="1" dirty="0"/>
          </a:p>
        </p:txBody>
      </p:sp>
      <p:sp>
        <p:nvSpPr>
          <p:cNvPr id="30" name="TextBox 29"/>
          <p:cNvSpPr txBox="1"/>
          <p:nvPr/>
        </p:nvSpPr>
        <p:spPr>
          <a:xfrm>
            <a:off x="5486400" y="5287719"/>
            <a:ext cx="2286000" cy="646331"/>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pPr algn="ctr"/>
            <a:r>
              <a:rPr lang="en-US" b="1" dirty="0" smtClean="0"/>
              <a:t>DICHROMATIC</a:t>
            </a:r>
          </a:p>
          <a:p>
            <a:pPr algn="ctr"/>
            <a:r>
              <a:rPr lang="en-US" b="1" dirty="0" smtClean="0"/>
              <a:t>VISION</a:t>
            </a:r>
            <a:endParaRPr lang="en-US" b="1" dirty="0"/>
          </a:p>
        </p:txBody>
      </p:sp>
      <p:sp>
        <p:nvSpPr>
          <p:cNvPr id="26" name="TextBox 25"/>
          <p:cNvSpPr txBox="1"/>
          <p:nvPr/>
        </p:nvSpPr>
        <p:spPr>
          <a:xfrm>
            <a:off x="0" y="6642556"/>
            <a:ext cx="1379079" cy="215444"/>
          </a:xfrm>
          <a:prstGeom prst="rect">
            <a:avLst/>
          </a:prstGeom>
          <a:noFill/>
        </p:spPr>
        <p:txBody>
          <a:bodyPr wrap="square" rtlCol="0">
            <a:spAutoFit/>
          </a:bodyPr>
          <a:lstStyle/>
          <a:p>
            <a:pPr algn="ctr"/>
            <a:r>
              <a:rPr lang="en-US" sz="800" dirty="0" smtClean="0"/>
              <a:t>Photo: KENPEI, J Smith</a:t>
            </a:r>
            <a:endParaRPr lang="en-US" sz="800" dirty="0"/>
          </a:p>
        </p:txBody>
      </p:sp>
      <p:pic>
        <p:nvPicPr>
          <p:cNvPr id="5" name="Picture 4" descr="2013-03-17_11-38-21.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52500" y="1615889"/>
            <a:ext cx="7247467" cy="3565712"/>
          </a:xfrm>
          <a:prstGeom prst="rect">
            <a:avLst/>
          </a:prstGeom>
        </p:spPr>
      </p:pic>
    </p:spTree>
    <p:extLst>
      <p:ext uri="{BB962C8B-B14F-4D97-AF65-F5344CB8AC3E}">
        <p14:creationId xmlns:p14="http://schemas.microsoft.com/office/powerpoint/2010/main" val="2434409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013-03-17_11-39-01.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939295" y="1515474"/>
            <a:ext cx="5264150" cy="3663506"/>
          </a:xfrm>
          <a:prstGeom prst="rect">
            <a:avLst/>
          </a:prstGeom>
        </p:spPr>
      </p:pic>
      <p:sp>
        <p:nvSpPr>
          <p:cNvPr id="3" name="Title 3"/>
          <p:cNvSpPr txBox="1">
            <a:spLocks/>
          </p:cNvSpPr>
          <p:nvPr/>
        </p:nvSpPr>
        <p:spPr>
          <a:xfrm>
            <a:off x="457200" y="274638"/>
            <a:ext cx="8229600" cy="11430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smtClean="0"/>
              <a:t>Food Selection – The Research Part III</a:t>
            </a:r>
            <a:endParaRPr lang="en-US" sz="4000" dirty="0"/>
          </a:p>
        </p:txBody>
      </p:sp>
      <p:sp>
        <p:nvSpPr>
          <p:cNvPr id="4" name="TextBox 3"/>
          <p:cNvSpPr txBox="1"/>
          <p:nvPr/>
        </p:nvSpPr>
        <p:spPr>
          <a:xfrm>
            <a:off x="7650203" y="6504801"/>
            <a:ext cx="1188997" cy="276999"/>
          </a:xfrm>
          <a:prstGeom prst="rect">
            <a:avLst/>
          </a:prstGeom>
          <a:noFill/>
        </p:spPr>
        <p:txBody>
          <a:bodyPr wrap="none" rtlCol="0">
            <a:spAutoFit/>
          </a:bodyPr>
          <a:lstStyle/>
          <a:p>
            <a:r>
              <a:rPr lang="en-US" sz="1200" dirty="0" smtClean="0"/>
              <a:t>Saito et al, 2005</a:t>
            </a:r>
            <a:endParaRPr lang="en-US" sz="1200" dirty="0"/>
          </a:p>
        </p:txBody>
      </p:sp>
      <p:sp>
        <p:nvSpPr>
          <p:cNvPr id="29" name="TextBox 28"/>
          <p:cNvSpPr txBox="1"/>
          <p:nvPr/>
        </p:nvSpPr>
        <p:spPr>
          <a:xfrm rot="16200000">
            <a:off x="-1224291" y="2976892"/>
            <a:ext cx="3124203" cy="52322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2800" b="1" dirty="0" smtClean="0"/>
              <a:t>The TRAINING</a:t>
            </a:r>
            <a:endParaRPr lang="en-US" sz="2800" b="1" dirty="0"/>
          </a:p>
        </p:txBody>
      </p:sp>
      <p:sp>
        <p:nvSpPr>
          <p:cNvPr id="31" name="TextBox 30"/>
          <p:cNvSpPr txBox="1"/>
          <p:nvPr/>
        </p:nvSpPr>
        <p:spPr>
          <a:xfrm>
            <a:off x="0" y="6642556"/>
            <a:ext cx="1379079" cy="215444"/>
          </a:xfrm>
          <a:prstGeom prst="rect">
            <a:avLst/>
          </a:prstGeom>
          <a:noFill/>
        </p:spPr>
        <p:txBody>
          <a:bodyPr wrap="square" rtlCol="0">
            <a:spAutoFit/>
          </a:bodyPr>
          <a:lstStyle/>
          <a:p>
            <a:pPr algn="ctr"/>
            <a:r>
              <a:rPr lang="en-US" sz="800" dirty="0" smtClean="0"/>
              <a:t>Photo: KENPEI</a:t>
            </a:r>
            <a:endParaRPr lang="en-US" sz="800" dirty="0"/>
          </a:p>
        </p:txBody>
      </p:sp>
    </p:spTree>
    <p:extLst>
      <p:ext uri="{BB962C8B-B14F-4D97-AF65-F5344CB8AC3E}">
        <p14:creationId xmlns:p14="http://schemas.microsoft.com/office/powerpoint/2010/main" val="404327548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013-03-17_11-39-19.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987550" y="1521422"/>
            <a:ext cx="5212682" cy="3632560"/>
          </a:xfrm>
          <a:prstGeom prst="rect">
            <a:avLst/>
          </a:prstGeom>
        </p:spPr>
      </p:pic>
      <p:sp>
        <p:nvSpPr>
          <p:cNvPr id="3" name="Title 3"/>
          <p:cNvSpPr txBox="1">
            <a:spLocks/>
          </p:cNvSpPr>
          <p:nvPr/>
        </p:nvSpPr>
        <p:spPr>
          <a:xfrm>
            <a:off x="457200" y="274638"/>
            <a:ext cx="8229600" cy="11430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smtClean="0"/>
              <a:t>Food Selection – The Research Part III</a:t>
            </a:r>
            <a:endParaRPr lang="en-US" sz="4000" dirty="0"/>
          </a:p>
        </p:txBody>
      </p:sp>
      <p:sp>
        <p:nvSpPr>
          <p:cNvPr id="4" name="TextBox 3"/>
          <p:cNvSpPr txBox="1"/>
          <p:nvPr/>
        </p:nvSpPr>
        <p:spPr>
          <a:xfrm>
            <a:off x="7650203" y="6504801"/>
            <a:ext cx="1188997" cy="276999"/>
          </a:xfrm>
          <a:prstGeom prst="rect">
            <a:avLst/>
          </a:prstGeom>
          <a:noFill/>
        </p:spPr>
        <p:txBody>
          <a:bodyPr wrap="none" rtlCol="0">
            <a:spAutoFit/>
          </a:bodyPr>
          <a:lstStyle/>
          <a:p>
            <a:r>
              <a:rPr lang="en-US" sz="1200" dirty="0" smtClean="0"/>
              <a:t>Saito et al, 2005</a:t>
            </a:r>
            <a:endParaRPr lang="en-US" sz="1200" dirty="0"/>
          </a:p>
        </p:txBody>
      </p:sp>
      <p:sp>
        <p:nvSpPr>
          <p:cNvPr id="20" name="TextBox 19"/>
          <p:cNvSpPr txBox="1"/>
          <p:nvPr/>
        </p:nvSpPr>
        <p:spPr>
          <a:xfrm rot="16200000">
            <a:off x="-1224291" y="2976892"/>
            <a:ext cx="3124203" cy="52322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2800" b="1" dirty="0" smtClean="0"/>
              <a:t>The TRAINING</a:t>
            </a:r>
            <a:endParaRPr lang="en-US" sz="2800" b="1" dirty="0"/>
          </a:p>
        </p:txBody>
      </p:sp>
      <p:sp>
        <p:nvSpPr>
          <p:cNvPr id="12" name="TextBox 11"/>
          <p:cNvSpPr txBox="1"/>
          <p:nvPr/>
        </p:nvSpPr>
        <p:spPr>
          <a:xfrm>
            <a:off x="0" y="6642556"/>
            <a:ext cx="1379079" cy="215444"/>
          </a:xfrm>
          <a:prstGeom prst="rect">
            <a:avLst/>
          </a:prstGeom>
          <a:noFill/>
        </p:spPr>
        <p:txBody>
          <a:bodyPr wrap="square" rtlCol="0">
            <a:spAutoFit/>
          </a:bodyPr>
          <a:lstStyle/>
          <a:p>
            <a:pPr algn="ctr"/>
            <a:r>
              <a:rPr lang="en-US" sz="800" dirty="0" smtClean="0"/>
              <a:t>Photo: KENPEI</a:t>
            </a:r>
            <a:endParaRPr lang="en-US" sz="800" dirty="0"/>
          </a:p>
        </p:txBody>
      </p:sp>
    </p:spTree>
    <p:extLst>
      <p:ext uri="{BB962C8B-B14F-4D97-AF65-F5344CB8AC3E}">
        <p14:creationId xmlns:p14="http://schemas.microsoft.com/office/powerpoint/2010/main" val="372997935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txBox="1">
            <a:spLocks/>
          </p:cNvSpPr>
          <p:nvPr/>
        </p:nvSpPr>
        <p:spPr>
          <a:xfrm>
            <a:off x="457200" y="274638"/>
            <a:ext cx="8229600" cy="11430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smtClean="0"/>
              <a:t>Food Selection – The Research Part III</a:t>
            </a:r>
            <a:endParaRPr lang="en-US" sz="4000" dirty="0"/>
          </a:p>
        </p:txBody>
      </p:sp>
      <p:sp>
        <p:nvSpPr>
          <p:cNvPr id="4" name="TextBox 3"/>
          <p:cNvSpPr txBox="1"/>
          <p:nvPr/>
        </p:nvSpPr>
        <p:spPr>
          <a:xfrm>
            <a:off x="7650203" y="6504801"/>
            <a:ext cx="1188997" cy="276999"/>
          </a:xfrm>
          <a:prstGeom prst="rect">
            <a:avLst/>
          </a:prstGeom>
          <a:noFill/>
        </p:spPr>
        <p:txBody>
          <a:bodyPr wrap="none" rtlCol="0">
            <a:spAutoFit/>
          </a:bodyPr>
          <a:lstStyle/>
          <a:p>
            <a:r>
              <a:rPr lang="en-US" sz="1200" dirty="0" smtClean="0"/>
              <a:t>Saito et al, 2005</a:t>
            </a:r>
            <a:endParaRPr lang="en-US" sz="1200" dirty="0"/>
          </a:p>
        </p:txBody>
      </p:sp>
      <p:sp>
        <p:nvSpPr>
          <p:cNvPr id="20" name="TextBox 19"/>
          <p:cNvSpPr txBox="1"/>
          <p:nvPr/>
        </p:nvSpPr>
        <p:spPr>
          <a:xfrm rot="16200000">
            <a:off x="-1224291" y="2976892"/>
            <a:ext cx="3124203" cy="52322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2800" b="1" dirty="0" smtClean="0"/>
              <a:t>The TEST</a:t>
            </a:r>
            <a:endParaRPr lang="en-US" sz="2800" b="1" dirty="0"/>
          </a:p>
        </p:txBody>
      </p:sp>
      <p:sp>
        <p:nvSpPr>
          <p:cNvPr id="12" name="TextBox 11"/>
          <p:cNvSpPr txBox="1"/>
          <p:nvPr/>
        </p:nvSpPr>
        <p:spPr>
          <a:xfrm>
            <a:off x="0" y="6642556"/>
            <a:ext cx="1379079" cy="215444"/>
          </a:xfrm>
          <a:prstGeom prst="rect">
            <a:avLst/>
          </a:prstGeom>
          <a:noFill/>
        </p:spPr>
        <p:txBody>
          <a:bodyPr wrap="square" rtlCol="0">
            <a:spAutoFit/>
          </a:bodyPr>
          <a:lstStyle/>
          <a:p>
            <a:pPr algn="ctr"/>
            <a:r>
              <a:rPr lang="en-US" sz="800" dirty="0" smtClean="0"/>
              <a:t>Photo: KENPEI</a:t>
            </a:r>
            <a:endParaRPr lang="en-US" sz="800" dirty="0"/>
          </a:p>
        </p:txBody>
      </p:sp>
      <p:pic>
        <p:nvPicPr>
          <p:cNvPr id="2" name="Picture 1" descr="2013-03-17_11-39-33.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008087" y="1515869"/>
            <a:ext cx="5160433" cy="3627631"/>
          </a:xfrm>
          <a:prstGeom prst="rect">
            <a:avLst/>
          </a:prstGeom>
        </p:spPr>
      </p:pic>
    </p:spTree>
    <p:extLst>
      <p:ext uri="{BB962C8B-B14F-4D97-AF65-F5344CB8AC3E}">
        <p14:creationId xmlns:p14="http://schemas.microsoft.com/office/powerpoint/2010/main" val="428066904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txBox="1">
            <a:spLocks/>
          </p:cNvSpPr>
          <p:nvPr/>
        </p:nvSpPr>
        <p:spPr>
          <a:xfrm>
            <a:off x="457200" y="274638"/>
            <a:ext cx="8229600" cy="11430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smtClean="0"/>
              <a:t>Food Selection – The Research Part III</a:t>
            </a:r>
            <a:endParaRPr lang="en-US" sz="4000" dirty="0"/>
          </a:p>
        </p:txBody>
      </p:sp>
      <p:sp>
        <p:nvSpPr>
          <p:cNvPr id="4" name="TextBox 3"/>
          <p:cNvSpPr txBox="1"/>
          <p:nvPr/>
        </p:nvSpPr>
        <p:spPr>
          <a:xfrm>
            <a:off x="7650203" y="6504801"/>
            <a:ext cx="1188997" cy="276999"/>
          </a:xfrm>
          <a:prstGeom prst="rect">
            <a:avLst/>
          </a:prstGeom>
          <a:noFill/>
        </p:spPr>
        <p:txBody>
          <a:bodyPr wrap="none" rtlCol="0">
            <a:spAutoFit/>
          </a:bodyPr>
          <a:lstStyle/>
          <a:p>
            <a:r>
              <a:rPr lang="en-US" sz="1200" dirty="0" smtClean="0"/>
              <a:t>Saito et al, 2005</a:t>
            </a:r>
            <a:endParaRPr lang="en-US" sz="1200" dirty="0"/>
          </a:p>
        </p:txBody>
      </p:sp>
      <p:sp>
        <p:nvSpPr>
          <p:cNvPr id="23" name="TextBox 22"/>
          <p:cNvSpPr txBox="1"/>
          <p:nvPr/>
        </p:nvSpPr>
        <p:spPr>
          <a:xfrm rot="16200000">
            <a:off x="-1224291" y="2976892"/>
            <a:ext cx="3124203" cy="52322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2800" b="1" dirty="0" smtClean="0"/>
              <a:t>The TEST</a:t>
            </a:r>
            <a:endParaRPr lang="en-US" sz="2800" b="1" dirty="0"/>
          </a:p>
        </p:txBody>
      </p:sp>
      <p:sp>
        <p:nvSpPr>
          <p:cNvPr id="12" name="TextBox 11"/>
          <p:cNvSpPr txBox="1"/>
          <p:nvPr/>
        </p:nvSpPr>
        <p:spPr>
          <a:xfrm>
            <a:off x="0" y="6642556"/>
            <a:ext cx="1379079" cy="215444"/>
          </a:xfrm>
          <a:prstGeom prst="rect">
            <a:avLst/>
          </a:prstGeom>
          <a:noFill/>
        </p:spPr>
        <p:txBody>
          <a:bodyPr wrap="square" rtlCol="0">
            <a:spAutoFit/>
          </a:bodyPr>
          <a:lstStyle/>
          <a:p>
            <a:pPr algn="ctr"/>
            <a:r>
              <a:rPr lang="en-US" sz="800" dirty="0" smtClean="0"/>
              <a:t>Photo: KENPEI</a:t>
            </a:r>
            <a:endParaRPr lang="en-US" sz="800" dirty="0"/>
          </a:p>
        </p:txBody>
      </p:sp>
      <p:pic>
        <p:nvPicPr>
          <p:cNvPr id="2" name="Picture 1" descr="2013-03-17_11-39-48.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044700" y="1517367"/>
            <a:ext cx="5098716" cy="3626133"/>
          </a:xfrm>
          <a:prstGeom prst="rect">
            <a:avLst/>
          </a:prstGeom>
        </p:spPr>
      </p:pic>
    </p:spTree>
    <p:extLst>
      <p:ext uri="{BB962C8B-B14F-4D97-AF65-F5344CB8AC3E}">
        <p14:creationId xmlns:p14="http://schemas.microsoft.com/office/powerpoint/2010/main" val="960595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normAutofit fontScale="92500" lnSpcReduction="20000"/>
          </a:bodyPr>
          <a:lstStyle/>
          <a:p>
            <a:pPr marL="0" indent="0">
              <a:buNone/>
            </a:pPr>
            <a:r>
              <a:rPr lang="en-US" dirty="0" smtClean="0"/>
              <a:t>These slides are provided as a teaching resource for the Monkey </a:t>
            </a:r>
            <a:r>
              <a:rPr lang="en-US" dirty="0" err="1" smtClean="0"/>
              <a:t>Opsins</a:t>
            </a:r>
            <a:r>
              <a:rPr lang="en-US" dirty="0" smtClean="0"/>
              <a:t> case as described on </a:t>
            </a:r>
            <a:r>
              <a:rPr lang="en-US" dirty="0" err="1" smtClean="0"/>
              <a:t>www.evo-ed.com</a:t>
            </a:r>
            <a:r>
              <a:rPr lang="en-US" dirty="0" smtClean="0"/>
              <a:t>. A fuller description of the case can be found on the website.</a:t>
            </a:r>
          </a:p>
          <a:p>
            <a:pPr marL="0" indent="0">
              <a:buNone/>
            </a:pPr>
            <a:endParaRPr lang="en-US" dirty="0"/>
          </a:p>
          <a:p>
            <a:pPr marL="0" indent="0">
              <a:buNone/>
            </a:pPr>
            <a:r>
              <a:rPr lang="en-US" dirty="0" smtClean="0"/>
              <a:t>Teaching notes can be found in the notes section beneath each slide when viewing the slides in “Normal View” in PowerPoint.</a:t>
            </a:r>
          </a:p>
          <a:p>
            <a:pPr marL="0" indent="0">
              <a:buNone/>
            </a:pPr>
            <a:endParaRPr lang="en-US" dirty="0"/>
          </a:p>
          <a:p>
            <a:pPr marL="0" indent="0">
              <a:buNone/>
            </a:pPr>
            <a:r>
              <a:rPr lang="en-US" dirty="0" smtClean="0"/>
              <a:t>To select this option in PowerPoint, go to the main menu, choose “View” and then “Normal.”</a:t>
            </a:r>
            <a:endParaRPr lang="en-US" dirty="0"/>
          </a:p>
        </p:txBody>
      </p:sp>
    </p:spTree>
    <p:extLst>
      <p:ext uri="{BB962C8B-B14F-4D97-AF65-F5344CB8AC3E}">
        <p14:creationId xmlns:p14="http://schemas.microsoft.com/office/powerpoint/2010/main" val="208183470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txBox="1">
            <a:spLocks/>
          </p:cNvSpPr>
          <p:nvPr/>
        </p:nvSpPr>
        <p:spPr>
          <a:xfrm>
            <a:off x="457200" y="274638"/>
            <a:ext cx="8229600" cy="11430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smtClean="0"/>
              <a:t>Food Selection – The Research Part III</a:t>
            </a:r>
            <a:endParaRPr lang="en-US" sz="4000" dirty="0"/>
          </a:p>
        </p:txBody>
      </p:sp>
      <p:sp>
        <p:nvSpPr>
          <p:cNvPr id="4" name="TextBox 3"/>
          <p:cNvSpPr txBox="1"/>
          <p:nvPr/>
        </p:nvSpPr>
        <p:spPr>
          <a:xfrm>
            <a:off x="7650203" y="6504801"/>
            <a:ext cx="1188997" cy="276999"/>
          </a:xfrm>
          <a:prstGeom prst="rect">
            <a:avLst/>
          </a:prstGeom>
          <a:noFill/>
        </p:spPr>
        <p:txBody>
          <a:bodyPr wrap="none" rtlCol="0">
            <a:spAutoFit/>
          </a:bodyPr>
          <a:lstStyle/>
          <a:p>
            <a:r>
              <a:rPr lang="en-US" sz="1200" dirty="0" smtClean="0"/>
              <a:t>Saito et al, 2005</a:t>
            </a:r>
            <a:endParaRPr lang="en-US" sz="1200" dirty="0"/>
          </a:p>
        </p:txBody>
      </p:sp>
      <p:sp>
        <p:nvSpPr>
          <p:cNvPr id="20" name="TextBox 19"/>
          <p:cNvSpPr txBox="1"/>
          <p:nvPr/>
        </p:nvSpPr>
        <p:spPr>
          <a:xfrm rot="16200000">
            <a:off x="-1224291" y="2976892"/>
            <a:ext cx="3124203" cy="52322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2800" b="1" dirty="0" smtClean="0"/>
              <a:t>The TEST</a:t>
            </a:r>
            <a:endParaRPr lang="en-US" sz="2800" b="1" dirty="0"/>
          </a:p>
        </p:txBody>
      </p:sp>
      <p:sp>
        <p:nvSpPr>
          <p:cNvPr id="13" name="TextBox 12"/>
          <p:cNvSpPr txBox="1"/>
          <p:nvPr/>
        </p:nvSpPr>
        <p:spPr>
          <a:xfrm>
            <a:off x="0" y="6642556"/>
            <a:ext cx="1379079" cy="215444"/>
          </a:xfrm>
          <a:prstGeom prst="rect">
            <a:avLst/>
          </a:prstGeom>
          <a:noFill/>
        </p:spPr>
        <p:txBody>
          <a:bodyPr wrap="square" rtlCol="0">
            <a:spAutoFit/>
          </a:bodyPr>
          <a:lstStyle/>
          <a:p>
            <a:pPr algn="ctr"/>
            <a:r>
              <a:rPr lang="en-US" sz="800" dirty="0" smtClean="0"/>
              <a:t>Photo: KENPEI</a:t>
            </a:r>
            <a:endParaRPr lang="en-US" sz="800" dirty="0"/>
          </a:p>
        </p:txBody>
      </p:sp>
      <p:pic>
        <p:nvPicPr>
          <p:cNvPr id="2" name="Picture 1" descr="2013-03-17_11-40-01.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009140" y="1523420"/>
            <a:ext cx="5149794" cy="3597220"/>
          </a:xfrm>
          <a:prstGeom prst="rect">
            <a:avLst/>
          </a:prstGeom>
        </p:spPr>
      </p:pic>
    </p:spTree>
    <p:extLst>
      <p:ext uri="{BB962C8B-B14F-4D97-AF65-F5344CB8AC3E}">
        <p14:creationId xmlns:p14="http://schemas.microsoft.com/office/powerpoint/2010/main" val="391895765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txBox="1">
            <a:spLocks/>
          </p:cNvSpPr>
          <p:nvPr/>
        </p:nvSpPr>
        <p:spPr>
          <a:xfrm>
            <a:off x="457200" y="274638"/>
            <a:ext cx="8229600" cy="11430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smtClean="0"/>
              <a:t>Food Selection – The Research Part III</a:t>
            </a:r>
            <a:endParaRPr lang="en-US" sz="4000" dirty="0"/>
          </a:p>
        </p:txBody>
      </p:sp>
      <p:sp>
        <p:nvSpPr>
          <p:cNvPr id="4" name="TextBox 3"/>
          <p:cNvSpPr txBox="1"/>
          <p:nvPr/>
        </p:nvSpPr>
        <p:spPr>
          <a:xfrm>
            <a:off x="7650203" y="6504801"/>
            <a:ext cx="1188997" cy="276999"/>
          </a:xfrm>
          <a:prstGeom prst="rect">
            <a:avLst/>
          </a:prstGeom>
          <a:noFill/>
        </p:spPr>
        <p:txBody>
          <a:bodyPr wrap="none" rtlCol="0">
            <a:spAutoFit/>
          </a:bodyPr>
          <a:lstStyle/>
          <a:p>
            <a:r>
              <a:rPr lang="en-US" sz="1200" dirty="0" smtClean="0"/>
              <a:t>Saito et al, 2005</a:t>
            </a:r>
            <a:endParaRPr lang="en-US" sz="1200" dirty="0"/>
          </a:p>
        </p:txBody>
      </p:sp>
      <p:sp>
        <p:nvSpPr>
          <p:cNvPr id="5" name="TextBox 4"/>
          <p:cNvSpPr txBox="1"/>
          <p:nvPr/>
        </p:nvSpPr>
        <p:spPr>
          <a:xfrm rot="16200000">
            <a:off x="-1224291" y="2976892"/>
            <a:ext cx="3124203" cy="52322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2800" b="1" dirty="0" smtClean="0"/>
              <a:t>The TEST</a:t>
            </a:r>
            <a:endParaRPr lang="en-US" sz="2800" b="1" dirty="0"/>
          </a:p>
        </p:txBody>
      </p:sp>
      <p:sp>
        <p:nvSpPr>
          <p:cNvPr id="12" name="TextBox 11"/>
          <p:cNvSpPr txBox="1"/>
          <p:nvPr/>
        </p:nvSpPr>
        <p:spPr>
          <a:xfrm>
            <a:off x="0" y="6642556"/>
            <a:ext cx="1379079" cy="215444"/>
          </a:xfrm>
          <a:prstGeom prst="rect">
            <a:avLst/>
          </a:prstGeom>
          <a:noFill/>
        </p:spPr>
        <p:txBody>
          <a:bodyPr wrap="square" rtlCol="0">
            <a:spAutoFit/>
          </a:bodyPr>
          <a:lstStyle/>
          <a:p>
            <a:pPr algn="ctr"/>
            <a:r>
              <a:rPr lang="en-US" sz="800" dirty="0" smtClean="0"/>
              <a:t>Photo: KENPEI</a:t>
            </a:r>
            <a:endParaRPr lang="en-US" sz="800" dirty="0"/>
          </a:p>
        </p:txBody>
      </p:sp>
      <p:pic>
        <p:nvPicPr>
          <p:cNvPr id="6" name="Picture 5" descr="2013-03-17_11-40-36.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945640" y="1508760"/>
            <a:ext cx="5259238" cy="3596640"/>
          </a:xfrm>
          <a:prstGeom prst="rect">
            <a:avLst/>
          </a:prstGeom>
        </p:spPr>
      </p:pic>
    </p:spTree>
    <p:extLst>
      <p:ext uri="{BB962C8B-B14F-4D97-AF65-F5344CB8AC3E}">
        <p14:creationId xmlns:p14="http://schemas.microsoft.com/office/powerpoint/2010/main" val="128847729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txBox="1">
            <a:spLocks/>
          </p:cNvSpPr>
          <p:nvPr/>
        </p:nvSpPr>
        <p:spPr>
          <a:xfrm>
            <a:off x="457200" y="274638"/>
            <a:ext cx="8229600" cy="11430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smtClean="0"/>
              <a:t>Food Selection – The Research Part III</a:t>
            </a:r>
            <a:endParaRPr lang="en-US" sz="4000" dirty="0"/>
          </a:p>
        </p:txBody>
      </p:sp>
      <p:sp>
        <p:nvSpPr>
          <p:cNvPr id="4" name="TextBox 3"/>
          <p:cNvSpPr txBox="1"/>
          <p:nvPr/>
        </p:nvSpPr>
        <p:spPr>
          <a:xfrm>
            <a:off x="7650203" y="6504801"/>
            <a:ext cx="1188997" cy="276999"/>
          </a:xfrm>
          <a:prstGeom prst="rect">
            <a:avLst/>
          </a:prstGeom>
          <a:noFill/>
        </p:spPr>
        <p:txBody>
          <a:bodyPr wrap="none" rtlCol="0">
            <a:spAutoFit/>
          </a:bodyPr>
          <a:lstStyle/>
          <a:p>
            <a:r>
              <a:rPr lang="en-US" sz="1200" dirty="0" smtClean="0"/>
              <a:t>Saito et al, 2005</a:t>
            </a:r>
            <a:endParaRPr lang="en-US" sz="1200" dirty="0"/>
          </a:p>
        </p:txBody>
      </p:sp>
      <p:sp>
        <p:nvSpPr>
          <p:cNvPr id="20" name="TextBox 19"/>
          <p:cNvSpPr txBox="1"/>
          <p:nvPr/>
        </p:nvSpPr>
        <p:spPr>
          <a:xfrm rot="16200000">
            <a:off x="-1224291" y="2976892"/>
            <a:ext cx="3124203" cy="52322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2800" b="1" dirty="0" smtClean="0"/>
              <a:t>The TEST</a:t>
            </a:r>
            <a:endParaRPr lang="en-US" sz="2800" b="1" dirty="0"/>
          </a:p>
        </p:txBody>
      </p:sp>
      <p:sp>
        <p:nvSpPr>
          <p:cNvPr id="13" name="TextBox 12"/>
          <p:cNvSpPr txBox="1"/>
          <p:nvPr/>
        </p:nvSpPr>
        <p:spPr>
          <a:xfrm>
            <a:off x="0" y="6642556"/>
            <a:ext cx="1379079" cy="215444"/>
          </a:xfrm>
          <a:prstGeom prst="rect">
            <a:avLst/>
          </a:prstGeom>
          <a:noFill/>
        </p:spPr>
        <p:txBody>
          <a:bodyPr wrap="square" rtlCol="0">
            <a:spAutoFit/>
          </a:bodyPr>
          <a:lstStyle/>
          <a:p>
            <a:pPr algn="ctr"/>
            <a:r>
              <a:rPr lang="en-US" sz="800" dirty="0" smtClean="0"/>
              <a:t>Photo: KENPEI</a:t>
            </a:r>
            <a:endParaRPr lang="en-US" sz="800" dirty="0"/>
          </a:p>
        </p:txBody>
      </p:sp>
      <p:pic>
        <p:nvPicPr>
          <p:cNvPr id="2" name="Picture 1" descr="2013-03-17_11-40-52.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986920" y="1513197"/>
            <a:ext cx="5165720" cy="3584722"/>
          </a:xfrm>
          <a:prstGeom prst="rect">
            <a:avLst/>
          </a:prstGeom>
        </p:spPr>
      </p:pic>
    </p:spTree>
    <p:extLst>
      <p:ext uri="{BB962C8B-B14F-4D97-AF65-F5344CB8AC3E}">
        <p14:creationId xmlns:p14="http://schemas.microsoft.com/office/powerpoint/2010/main" val="225438814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txBox="1">
            <a:spLocks/>
          </p:cNvSpPr>
          <p:nvPr/>
        </p:nvSpPr>
        <p:spPr>
          <a:xfrm>
            <a:off x="457200" y="274638"/>
            <a:ext cx="8229600" cy="11430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smtClean="0"/>
              <a:t>Food Selection – The Research Part III</a:t>
            </a:r>
            <a:endParaRPr lang="en-US" sz="4000" dirty="0"/>
          </a:p>
        </p:txBody>
      </p:sp>
      <p:sp>
        <p:nvSpPr>
          <p:cNvPr id="4" name="TextBox 3"/>
          <p:cNvSpPr txBox="1"/>
          <p:nvPr/>
        </p:nvSpPr>
        <p:spPr>
          <a:xfrm>
            <a:off x="7650203" y="6504801"/>
            <a:ext cx="1188997" cy="276999"/>
          </a:xfrm>
          <a:prstGeom prst="rect">
            <a:avLst/>
          </a:prstGeom>
          <a:noFill/>
        </p:spPr>
        <p:txBody>
          <a:bodyPr wrap="none" rtlCol="0">
            <a:spAutoFit/>
          </a:bodyPr>
          <a:lstStyle/>
          <a:p>
            <a:r>
              <a:rPr lang="en-US" sz="1200" dirty="0" smtClean="0"/>
              <a:t>Saito et al, 2005</a:t>
            </a:r>
            <a:endParaRPr lang="en-US" sz="1200" dirty="0"/>
          </a:p>
        </p:txBody>
      </p:sp>
      <p:sp>
        <p:nvSpPr>
          <p:cNvPr id="20" name="TextBox 19"/>
          <p:cNvSpPr txBox="1"/>
          <p:nvPr/>
        </p:nvSpPr>
        <p:spPr>
          <a:xfrm rot="16200000">
            <a:off x="-1224291" y="2976892"/>
            <a:ext cx="3124203" cy="52322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2800" b="1" dirty="0" smtClean="0"/>
              <a:t>The TEST</a:t>
            </a:r>
            <a:endParaRPr lang="en-US" sz="2800" b="1" dirty="0"/>
          </a:p>
        </p:txBody>
      </p:sp>
      <p:sp>
        <p:nvSpPr>
          <p:cNvPr id="12" name="TextBox 11"/>
          <p:cNvSpPr txBox="1"/>
          <p:nvPr/>
        </p:nvSpPr>
        <p:spPr>
          <a:xfrm>
            <a:off x="0" y="6642556"/>
            <a:ext cx="1379079" cy="215444"/>
          </a:xfrm>
          <a:prstGeom prst="rect">
            <a:avLst/>
          </a:prstGeom>
          <a:noFill/>
        </p:spPr>
        <p:txBody>
          <a:bodyPr wrap="square" rtlCol="0">
            <a:spAutoFit/>
          </a:bodyPr>
          <a:lstStyle/>
          <a:p>
            <a:pPr algn="ctr"/>
            <a:r>
              <a:rPr lang="en-US" sz="800" dirty="0" smtClean="0"/>
              <a:t>Photo: KENPEI</a:t>
            </a:r>
            <a:endParaRPr lang="en-US" sz="800" dirty="0"/>
          </a:p>
        </p:txBody>
      </p:sp>
      <p:pic>
        <p:nvPicPr>
          <p:cNvPr id="2" name="Picture 1" descr="2013-03-17_11-41-09.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042160" y="1537684"/>
            <a:ext cx="5094514" cy="3565315"/>
          </a:xfrm>
          <a:prstGeom prst="rect">
            <a:avLst/>
          </a:prstGeom>
        </p:spPr>
      </p:pic>
    </p:spTree>
    <p:extLst>
      <p:ext uri="{BB962C8B-B14F-4D97-AF65-F5344CB8AC3E}">
        <p14:creationId xmlns:p14="http://schemas.microsoft.com/office/powerpoint/2010/main" val="163819500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txBox="1">
            <a:spLocks/>
          </p:cNvSpPr>
          <p:nvPr/>
        </p:nvSpPr>
        <p:spPr>
          <a:xfrm>
            <a:off x="457200" y="274638"/>
            <a:ext cx="8229600" cy="11430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dirty="0" smtClean="0"/>
              <a:t>Food Selection – The Research Part III</a:t>
            </a:r>
            <a:endParaRPr lang="en-US" sz="4000" dirty="0"/>
          </a:p>
        </p:txBody>
      </p:sp>
      <p:sp>
        <p:nvSpPr>
          <p:cNvPr id="4" name="TextBox 3"/>
          <p:cNvSpPr txBox="1"/>
          <p:nvPr/>
        </p:nvSpPr>
        <p:spPr>
          <a:xfrm>
            <a:off x="7650203" y="6504801"/>
            <a:ext cx="1188997" cy="276999"/>
          </a:xfrm>
          <a:prstGeom prst="rect">
            <a:avLst/>
          </a:prstGeom>
          <a:noFill/>
        </p:spPr>
        <p:txBody>
          <a:bodyPr wrap="none" rtlCol="0">
            <a:spAutoFit/>
          </a:bodyPr>
          <a:lstStyle/>
          <a:p>
            <a:r>
              <a:rPr lang="en-US" sz="1200" dirty="0" smtClean="0"/>
              <a:t>Saito et al, 2005</a:t>
            </a:r>
            <a:endParaRPr lang="en-US" sz="1200" dirty="0"/>
          </a:p>
        </p:txBody>
      </p:sp>
      <p:sp>
        <p:nvSpPr>
          <p:cNvPr id="20" name="TextBox 19"/>
          <p:cNvSpPr txBox="1"/>
          <p:nvPr/>
        </p:nvSpPr>
        <p:spPr>
          <a:xfrm rot="16200000">
            <a:off x="-1224291" y="2976892"/>
            <a:ext cx="3124203" cy="52322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2800" b="1" dirty="0" smtClean="0"/>
              <a:t>The TEST</a:t>
            </a:r>
            <a:endParaRPr lang="en-US" sz="2800" b="1" dirty="0"/>
          </a:p>
        </p:txBody>
      </p:sp>
      <p:sp>
        <p:nvSpPr>
          <p:cNvPr id="12" name="TextBox 11"/>
          <p:cNvSpPr txBox="1"/>
          <p:nvPr/>
        </p:nvSpPr>
        <p:spPr>
          <a:xfrm>
            <a:off x="0" y="6642556"/>
            <a:ext cx="1379079" cy="215444"/>
          </a:xfrm>
          <a:prstGeom prst="rect">
            <a:avLst/>
          </a:prstGeom>
          <a:noFill/>
        </p:spPr>
        <p:txBody>
          <a:bodyPr wrap="square" rtlCol="0">
            <a:spAutoFit/>
          </a:bodyPr>
          <a:lstStyle/>
          <a:p>
            <a:pPr algn="ctr"/>
            <a:r>
              <a:rPr lang="en-US" sz="800" dirty="0" smtClean="0"/>
              <a:t>Photo: KENPEI</a:t>
            </a:r>
            <a:endParaRPr lang="en-US" sz="800" dirty="0"/>
          </a:p>
        </p:txBody>
      </p:sp>
      <p:pic>
        <p:nvPicPr>
          <p:cNvPr id="5" name="Picture 4" descr="2013-03-17_11-41-24.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994540" y="1530682"/>
            <a:ext cx="5194300" cy="3546917"/>
          </a:xfrm>
          <a:prstGeom prst="rect">
            <a:avLst/>
          </a:prstGeom>
        </p:spPr>
      </p:pic>
    </p:spTree>
    <p:extLst>
      <p:ext uri="{BB962C8B-B14F-4D97-AF65-F5344CB8AC3E}">
        <p14:creationId xmlns:p14="http://schemas.microsoft.com/office/powerpoint/2010/main" val="196242452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txBox="1">
            <a:spLocks/>
          </p:cNvSpPr>
          <p:nvPr/>
        </p:nvSpPr>
        <p:spPr>
          <a:xfrm>
            <a:off x="457200" y="274638"/>
            <a:ext cx="8229600" cy="11430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smtClean="0"/>
              <a:t>Food Selection – The Research Part III</a:t>
            </a:r>
            <a:endParaRPr lang="en-US" sz="4000" dirty="0"/>
          </a:p>
        </p:txBody>
      </p:sp>
      <p:sp>
        <p:nvSpPr>
          <p:cNvPr id="4" name="TextBox 3"/>
          <p:cNvSpPr txBox="1"/>
          <p:nvPr/>
        </p:nvSpPr>
        <p:spPr>
          <a:xfrm>
            <a:off x="7650203" y="6504801"/>
            <a:ext cx="1188997" cy="276999"/>
          </a:xfrm>
          <a:prstGeom prst="rect">
            <a:avLst/>
          </a:prstGeom>
          <a:noFill/>
        </p:spPr>
        <p:txBody>
          <a:bodyPr wrap="none" rtlCol="0">
            <a:spAutoFit/>
          </a:bodyPr>
          <a:lstStyle/>
          <a:p>
            <a:r>
              <a:rPr lang="en-US" sz="1200" dirty="0" smtClean="0"/>
              <a:t>Saito et al, 2005</a:t>
            </a:r>
            <a:endParaRPr lang="en-US" sz="1200" dirty="0"/>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770714" y="1905000"/>
            <a:ext cx="3839887" cy="3034226"/>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33400" y="1905000"/>
            <a:ext cx="3839887" cy="3034226"/>
          </a:xfrm>
          <a:prstGeom prst="rect">
            <a:avLst/>
          </a:prstGeom>
        </p:spPr>
      </p:pic>
      <p:sp>
        <p:nvSpPr>
          <p:cNvPr id="7" name="TextBox 6"/>
          <p:cNvSpPr txBox="1"/>
          <p:nvPr/>
        </p:nvSpPr>
        <p:spPr>
          <a:xfrm>
            <a:off x="1279769" y="5297269"/>
            <a:ext cx="2286000" cy="646331"/>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pPr algn="ctr"/>
            <a:r>
              <a:rPr lang="en-US" b="1" dirty="0" smtClean="0"/>
              <a:t>TRICHROMATIC</a:t>
            </a:r>
          </a:p>
          <a:p>
            <a:pPr algn="ctr"/>
            <a:r>
              <a:rPr lang="en-US" b="1" dirty="0" smtClean="0"/>
              <a:t>VISION</a:t>
            </a:r>
            <a:endParaRPr lang="en-US" b="1" dirty="0"/>
          </a:p>
        </p:txBody>
      </p:sp>
      <p:sp>
        <p:nvSpPr>
          <p:cNvPr id="8" name="TextBox 7"/>
          <p:cNvSpPr txBox="1"/>
          <p:nvPr/>
        </p:nvSpPr>
        <p:spPr>
          <a:xfrm>
            <a:off x="5486400" y="5287719"/>
            <a:ext cx="2286000" cy="646331"/>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pPr algn="ctr"/>
            <a:r>
              <a:rPr lang="en-US" b="1" dirty="0" smtClean="0"/>
              <a:t>DICHROMATIC</a:t>
            </a:r>
          </a:p>
          <a:p>
            <a:pPr algn="ctr"/>
            <a:r>
              <a:rPr lang="en-US" b="1" dirty="0" smtClean="0"/>
              <a:t>VISION</a:t>
            </a:r>
            <a:endParaRPr lang="en-US" b="1" dirty="0"/>
          </a:p>
        </p:txBody>
      </p:sp>
    </p:spTree>
    <p:extLst>
      <p:ext uri="{BB962C8B-B14F-4D97-AF65-F5344CB8AC3E}">
        <p14:creationId xmlns:p14="http://schemas.microsoft.com/office/powerpoint/2010/main" val="22340171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txBox="1">
            <a:spLocks/>
          </p:cNvSpPr>
          <p:nvPr/>
        </p:nvSpPr>
        <p:spPr>
          <a:xfrm>
            <a:off x="457200" y="274638"/>
            <a:ext cx="8229600" cy="11430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smtClean="0"/>
              <a:t>Food Selection – The Research Part III</a:t>
            </a:r>
            <a:endParaRPr lang="en-US" sz="4000" dirty="0"/>
          </a:p>
        </p:txBody>
      </p:sp>
      <p:sp>
        <p:nvSpPr>
          <p:cNvPr id="4" name="TextBox 3"/>
          <p:cNvSpPr txBox="1"/>
          <p:nvPr/>
        </p:nvSpPr>
        <p:spPr>
          <a:xfrm>
            <a:off x="7650203" y="6504801"/>
            <a:ext cx="1188997" cy="276999"/>
          </a:xfrm>
          <a:prstGeom prst="rect">
            <a:avLst/>
          </a:prstGeom>
          <a:noFill/>
        </p:spPr>
        <p:txBody>
          <a:bodyPr wrap="none" rtlCol="0">
            <a:spAutoFit/>
          </a:bodyPr>
          <a:lstStyle/>
          <a:p>
            <a:r>
              <a:rPr lang="en-US" sz="1200" dirty="0" smtClean="0"/>
              <a:t>Saito et al, 2005</a:t>
            </a:r>
            <a:endParaRPr lang="en-US" sz="1200" dirty="0"/>
          </a:p>
        </p:txBody>
      </p:sp>
      <p:sp>
        <p:nvSpPr>
          <p:cNvPr id="5" name="TextBox 4"/>
          <p:cNvSpPr txBox="1"/>
          <p:nvPr/>
        </p:nvSpPr>
        <p:spPr>
          <a:xfrm rot="16200000">
            <a:off x="-1224291" y="2900692"/>
            <a:ext cx="3124203" cy="52322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2800" b="1" dirty="0" smtClean="0"/>
              <a:t>The RESULTS</a:t>
            </a:r>
            <a:endParaRPr lang="en-US" sz="2800" b="1" dirty="0"/>
          </a:p>
        </p:txBody>
      </p:sp>
      <p:pic>
        <p:nvPicPr>
          <p:cNvPr id="2" name="Picture 1" descr="2013-03-17_11-41-42.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05040" y="1889761"/>
            <a:ext cx="7791920" cy="2560324"/>
          </a:xfrm>
          <a:prstGeom prst="rect">
            <a:avLst/>
          </a:prstGeom>
        </p:spPr>
      </p:pic>
    </p:spTree>
    <p:extLst>
      <p:ext uri="{BB962C8B-B14F-4D97-AF65-F5344CB8AC3E}">
        <p14:creationId xmlns:p14="http://schemas.microsoft.com/office/powerpoint/2010/main" val="298822112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txBox="1">
            <a:spLocks/>
          </p:cNvSpPr>
          <p:nvPr/>
        </p:nvSpPr>
        <p:spPr>
          <a:xfrm>
            <a:off x="457200" y="0"/>
            <a:ext cx="8229600" cy="11430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dirty="0" smtClean="0"/>
              <a:t>Food Selection – Summary</a:t>
            </a:r>
            <a:endParaRPr lang="en-US" sz="4000" dirty="0"/>
          </a:p>
        </p:txBody>
      </p:sp>
      <p:sp>
        <p:nvSpPr>
          <p:cNvPr id="30" name="Content Placeholder 2"/>
          <p:cNvSpPr>
            <a:spLocks noGrp="1"/>
          </p:cNvSpPr>
          <p:nvPr>
            <p:ph sz="half" idx="1"/>
          </p:nvPr>
        </p:nvSpPr>
        <p:spPr>
          <a:xfrm>
            <a:off x="417667" y="1440425"/>
            <a:ext cx="2378163" cy="4866762"/>
          </a:xfrm>
        </p:spPr>
        <p:txBody>
          <a:bodyPr>
            <a:normAutofit/>
          </a:bodyPr>
          <a:lstStyle/>
          <a:p>
            <a:pPr marL="0" indent="0" algn="r">
              <a:buNone/>
            </a:pPr>
            <a:r>
              <a:rPr lang="en-US" dirty="0" smtClean="0"/>
              <a:t>Research suggests that </a:t>
            </a:r>
            <a:r>
              <a:rPr lang="en-US" b="1" dirty="0" smtClean="0">
                <a:solidFill>
                  <a:srgbClr val="FF0000"/>
                </a:solidFill>
              </a:rPr>
              <a:t>t</a:t>
            </a:r>
            <a:r>
              <a:rPr lang="en-US" b="1" dirty="0" smtClean="0">
                <a:solidFill>
                  <a:srgbClr val="0000FF"/>
                </a:solidFill>
              </a:rPr>
              <a:t>r</a:t>
            </a:r>
            <a:r>
              <a:rPr lang="en-US" b="1" dirty="0" smtClean="0">
                <a:solidFill>
                  <a:srgbClr val="008000"/>
                </a:solidFill>
              </a:rPr>
              <a:t>i</a:t>
            </a:r>
            <a:r>
              <a:rPr lang="en-US" b="1" dirty="0" smtClean="0">
                <a:solidFill>
                  <a:srgbClr val="FF0000"/>
                </a:solidFill>
              </a:rPr>
              <a:t>c</a:t>
            </a:r>
            <a:r>
              <a:rPr lang="en-US" b="1" dirty="0" smtClean="0">
                <a:solidFill>
                  <a:srgbClr val="0000FF"/>
                </a:solidFill>
              </a:rPr>
              <a:t>h</a:t>
            </a:r>
            <a:r>
              <a:rPr lang="en-US" b="1" dirty="0" smtClean="0">
                <a:solidFill>
                  <a:srgbClr val="008000"/>
                </a:solidFill>
              </a:rPr>
              <a:t>r</a:t>
            </a:r>
            <a:r>
              <a:rPr lang="en-US" b="1" dirty="0" smtClean="0">
                <a:solidFill>
                  <a:srgbClr val="FF0000"/>
                </a:solidFill>
              </a:rPr>
              <a:t>o</a:t>
            </a:r>
            <a:r>
              <a:rPr lang="en-US" b="1" dirty="0" smtClean="0">
                <a:solidFill>
                  <a:srgbClr val="0000FF"/>
                </a:solidFill>
              </a:rPr>
              <a:t>m</a:t>
            </a:r>
            <a:r>
              <a:rPr lang="en-US" b="1" dirty="0" smtClean="0">
                <a:solidFill>
                  <a:srgbClr val="008000"/>
                </a:solidFill>
              </a:rPr>
              <a:t>a</a:t>
            </a:r>
            <a:r>
              <a:rPr lang="en-US" b="1" dirty="0" smtClean="0">
                <a:solidFill>
                  <a:srgbClr val="FF0000"/>
                </a:solidFill>
              </a:rPr>
              <a:t>t</a:t>
            </a:r>
            <a:r>
              <a:rPr lang="en-US" b="1" dirty="0" smtClean="0">
                <a:solidFill>
                  <a:srgbClr val="0000FF"/>
                </a:solidFill>
              </a:rPr>
              <a:t>i</a:t>
            </a:r>
            <a:r>
              <a:rPr lang="en-US" b="1" dirty="0" smtClean="0">
                <a:solidFill>
                  <a:srgbClr val="008000"/>
                </a:solidFill>
              </a:rPr>
              <a:t>c </a:t>
            </a:r>
            <a:r>
              <a:rPr lang="en-US" dirty="0" smtClean="0"/>
              <a:t>vision is more likely to be selected for when food is distinguished from non-food by color.</a:t>
            </a:r>
          </a:p>
        </p:txBody>
      </p:sp>
      <p:sp>
        <p:nvSpPr>
          <p:cNvPr id="40" name="Content Placeholder 2"/>
          <p:cNvSpPr>
            <a:spLocks noGrp="1"/>
          </p:cNvSpPr>
          <p:nvPr>
            <p:ph sz="half" idx="1"/>
          </p:nvPr>
        </p:nvSpPr>
        <p:spPr>
          <a:xfrm>
            <a:off x="6367343" y="1440425"/>
            <a:ext cx="2335545" cy="4866762"/>
          </a:xfrm>
        </p:spPr>
        <p:txBody>
          <a:bodyPr>
            <a:normAutofit/>
          </a:bodyPr>
          <a:lstStyle/>
          <a:p>
            <a:pPr marL="0" indent="0">
              <a:buNone/>
            </a:pPr>
            <a:r>
              <a:rPr lang="en-US" dirty="0" smtClean="0"/>
              <a:t>Research suggests that </a:t>
            </a:r>
            <a:r>
              <a:rPr lang="en-US" b="1" dirty="0" smtClean="0">
                <a:solidFill>
                  <a:srgbClr val="008000"/>
                </a:solidFill>
              </a:rPr>
              <a:t>d</a:t>
            </a:r>
            <a:r>
              <a:rPr lang="en-US" b="1" dirty="0" smtClean="0">
                <a:solidFill>
                  <a:srgbClr val="0000FF"/>
                </a:solidFill>
              </a:rPr>
              <a:t>i</a:t>
            </a:r>
            <a:r>
              <a:rPr lang="en-US" b="1" dirty="0" smtClean="0">
                <a:solidFill>
                  <a:srgbClr val="008000"/>
                </a:solidFill>
              </a:rPr>
              <a:t>c</a:t>
            </a:r>
            <a:r>
              <a:rPr lang="en-US" b="1" dirty="0" smtClean="0">
                <a:solidFill>
                  <a:srgbClr val="0000FF"/>
                </a:solidFill>
              </a:rPr>
              <a:t>h</a:t>
            </a:r>
            <a:r>
              <a:rPr lang="en-US" b="1" dirty="0" smtClean="0">
                <a:solidFill>
                  <a:srgbClr val="008000"/>
                </a:solidFill>
              </a:rPr>
              <a:t>r</a:t>
            </a:r>
            <a:r>
              <a:rPr lang="en-US" b="1" dirty="0" smtClean="0">
                <a:solidFill>
                  <a:srgbClr val="0000FF"/>
                </a:solidFill>
              </a:rPr>
              <a:t>o</a:t>
            </a:r>
            <a:r>
              <a:rPr lang="en-US" b="1" dirty="0" smtClean="0">
                <a:solidFill>
                  <a:srgbClr val="008000"/>
                </a:solidFill>
              </a:rPr>
              <a:t>m</a:t>
            </a:r>
            <a:r>
              <a:rPr lang="en-US" b="1" dirty="0" smtClean="0">
                <a:solidFill>
                  <a:srgbClr val="0000FF"/>
                </a:solidFill>
              </a:rPr>
              <a:t>a</a:t>
            </a:r>
            <a:r>
              <a:rPr lang="en-US" b="1" dirty="0" smtClean="0">
                <a:solidFill>
                  <a:srgbClr val="008000"/>
                </a:solidFill>
              </a:rPr>
              <a:t>t</a:t>
            </a:r>
            <a:r>
              <a:rPr lang="en-US" b="1" dirty="0" smtClean="0">
                <a:solidFill>
                  <a:srgbClr val="0000FF"/>
                </a:solidFill>
              </a:rPr>
              <a:t>i</a:t>
            </a:r>
            <a:r>
              <a:rPr lang="en-US" b="1" dirty="0" smtClean="0">
                <a:solidFill>
                  <a:srgbClr val="008000"/>
                </a:solidFill>
              </a:rPr>
              <a:t>c </a:t>
            </a:r>
            <a:r>
              <a:rPr lang="en-US" dirty="0" smtClean="0"/>
              <a:t>vision is more likely to be selected for when food is distinguished from non-food by shape.</a:t>
            </a:r>
          </a:p>
        </p:txBody>
      </p:sp>
      <p:pic>
        <p:nvPicPr>
          <p:cNvPr id="15" name="Picture 14" descr="2011-10-25_08-51-49.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45548" y="3761272"/>
            <a:ext cx="2686405" cy="2481904"/>
          </a:xfrm>
          <a:prstGeom prst="rect">
            <a:avLst/>
          </a:prstGeom>
        </p:spPr>
      </p:pic>
      <p:pic>
        <p:nvPicPr>
          <p:cNvPr id="16" name="Picture 15" descr="2011-10-25_08-52-29.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45548" y="1304937"/>
            <a:ext cx="2686405" cy="2481904"/>
          </a:xfrm>
          <a:prstGeom prst="rect">
            <a:avLst/>
          </a:prstGeom>
        </p:spPr>
      </p:pic>
    </p:spTree>
    <p:extLst>
      <p:ext uri="{BB962C8B-B14F-4D97-AF65-F5344CB8AC3E}">
        <p14:creationId xmlns:p14="http://schemas.microsoft.com/office/powerpoint/2010/main" val="104344903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344121" y="2052467"/>
            <a:ext cx="1672879" cy="3838178"/>
          </a:xfrm>
          <a:prstGeom prst="rect">
            <a:avLst/>
          </a:prstGeom>
        </p:spPr>
      </p:pic>
      <p:sp>
        <p:nvSpPr>
          <p:cNvPr id="7" name="Title 6"/>
          <p:cNvSpPr>
            <a:spLocks noGrp="1"/>
          </p:cNvSpPr>
          <p:nvPr>
            <p:ph type="title"/>
          </p:nvPr>
        </p:nvSpPr>
        <p:spPr>
          <a:xfrm>
            <a:off x="457200" y="0"/>
            <a:ext cx="8229600" cy="1676400"/>
          </a:xfrm>
        </p:spPr>
        <p:txBody>
          <a:bodyPr>
            <a:normAutofit fontScale="90000"/>
          </a:bodyPr>
          <a:lstStyle/>
          <a:p>
            <a:r>
              <a:rPr lang="en-US" sz="5400" dirty="0" smtClean="0"/>
              <a:t>The Cell Biology of</a:t>
            </a:r>
            <a:br>
              <a:rPr lang="en-US" sz="5400" dirty="0" smtClean="0"/>
            </a:br>
            <a:r>
              <a:rPr lang="en-US" sz="5400" dirty="0" smtClean="0"/>
              <a:t>Color Vision in Monkeys</a:t>
            </a:r>
            <a:endParaRPr lang="en-US" sz="5400" dirty="0"/>
          </a:p>
        </p:txBody>
      </p:sp>
      <p:pic>
        <p:nvPicPr>
          <p:cNvPr id="23" name="Picture 22"/>
          <p:cNvPicPr>
            <a:picLocks noChangeAspect="1"/>
          </p:cNvPicPr>
          <p:nvPr/>
        </p:nvPicPr>
        <p:blipFill>
          <a:blip r:embed="rId4"/>
          <a:stretch>
            <a:fillRect/>
          </a:stretch>
        </p:blipFill>
        <p:spPr>
          <a:xfrm>
            <a:off x="3657599" y="2362200"/>
            <a:ext cx="3460471" cy="3186245"/>
          </a:xfrm>
          <a:prstGeom prst="rect">
            <a:avLst/>
          </a:prstGeom>
        </p:spPr>
      </p:pic>
      <p:pic>
        <p:nvPicPr>
          <p:cNvPr id="9" name="Picture 8"/>
          <p:cNvPicPr>
            <a:picLocks noChangeAspect="1"/>
          </p:cNvPicPr>
          <p:nvPr/>
        </p:nvPicPr>
        <p:blipFill>
          <a:blip r:embed="rId5"/>
          <a:stretch>
            <a:fillRect/>
          </a:stretch>
        </p:blipFill>
        <p:spPr>
          <a:xfrm flipH="1">
            <a:off x="457200" y="2423645"/>
            <a:ext cx="3035300" cy="3441600"/>
          </a:xfrm>
          <a:prstGeom prst="rect">
            <a:avLst/>
          </a:prstGeom>
        </p:spPr>
      </p:pic>
    </p:spTree>
    <p:extLst>
      <p:ext uri="{BB962C8B-B14F-4D97-AF65-F5344CB8AC3E}">
        <p14:creationId xmlns:p14="http://schemas.microsoft.com/office/powerpoint/2010/main" val="288886365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How Does Color Vision Work?</a:t>
            </a:r>
            <a:br>
              <a:rPr lang="en-US" dirty="0"/>
            </a:br>
            <a:r>
              <a:rPr lang="en-US" dirty="0"/>
              <a:t>Cell </a:t>
            </a:r>
            <a:r>
              <a:rPr lang="en-US" dirty="0" smtClean="0"/>
              <a:t>Biology </a:t>
            </a:r>
            <a:endParaRPr lang="en-US" dirty="0"/>
          </a:p>
        </p:txBody>
      </p:sp>
      <p:pic>
        <p:nvPicPr>
          <p:cNvPr id="5" name="Picture 4"/>
          <p:cNvPicPr>
            <a:picLocks noChangeAspect="1"/>
          </p:cNvPicPr>
          <p:nvPr/>
        </p:nvPicPr>
        <p:blipFill>
          <a:blip r:embed="rId3"/>
          <a:stretch>
            <a:fillRect/>
          </a:stretch>
        </p:blipFill>
        <p:spPr>
          <a:xfrm>
            <a:off x="178312" y="1522355"/>
            <a:ext cx="2360895" cy="2173805"/>
          </a:xfrm>
          <a:prstGeom prst="rect">
            <a:avLst/>
          </a:prstGeom>
        </p:spPr>
      </p:pic>
      <p:pic>
        <p:nvPicPr>
          <p:cNvPr id="9" name="Picture 8"/>
          <p:cNvPicPr>
            <a:picLocks noChangeAspect="1"/>
          </p:cNvPicPr>
          <p:nvPr/>
        </p:nvPicPr>
        <p:blipFill>
          <a:blip r:embed="rId4"/>
          <a:stretch>
            <a:fillRect/>
          </a:stretch>
        </p:blipFill>
        <p:spPr>
          <a:xfrm>
            <a:off x="4554023" y="2495787"/>
            <a:ext cx="3744075" cy="3744075"/>
          </a:xfrm>
          <a:prstGeom prst="rect">
            <a:avLst/>
          </a:prstGeom>
        </p:spPr>
      </p:pic>
      <p:cxnSp>
        <p:nvCxnSpPr>
          <p:cNvPr id="11" name="Straight Connector 10"/>
          <p:cNvCxnSpPr/>
          <p:nvPr/>
        </p:nvCxnSpPr>
        <p:spPr>
          <a:xfrm flipH="1">
            <a:off x="1043786" y="2495787"/>
            <a:ext cx="3510237" cy="652718"/>
          </a:xfrm>
          <a:prstGeom prst="line">
            <a:avLst/>
          </a:prstGeom>
          <a:ln w="28575" cmpd="sng">
            <a:solidFill>
              <a:srgbClr val="FF0000"/>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flipV="1">
            <a:off x="1043786" y="3148506"/>
            <a:ext cx="3510237" cy="3091356"/>
          </a:xfrm>
          <a:prstGeom prst="line">
            <a:avLst/>
          </a:prstGeom>
          <a:ln w="28575" cmpd="sng">
            <a:solidFill>
              <a:srgbClr val="FF0000"/>
            </a:solidFill>
            <a:prstDash val="dash"/>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255274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8477146">
            <a:off x="4704182" y="3117247"/>
            <a:ext cx="4405324" cy="2292876"/>
          </a:xfrm>
          <a:prstGeom prst="rect">
            <a:avLst/>
          </a:prstGeom>
        </p:spPr>
      </p:pic>
      <p:sp>
        <p:nvSpPr>
          <p:cNvPr id="7" name="Title 6"/>
          <p:cNvSpPr>
            <a:spLocks noGrp="1"/>
          </p:cNvSpPr>
          <p:nvPr>
            <p:ph type="title"/>
          </p:nvPr>
        </p:nvSpPr>
        <p:spPr>
          <a:xfrm>
            <a:off x="457200" y="0"/>
            <a:ext cx="8229600" cy="1676400"/>
          </a:xfrm>
        </p:spPr>
        <p:txBody>
          <a:bodyPr>
            <a:normAutofit fontScale="90000"/>
          </a:bodyPr>
          <a:lstStyle/>
          <a:p>
            <a:r>
              <a:rPr lang="en-US" sz="5400" dirty="0" smtClean="0"/>
              <a:t>The Natural History of</a:t>
            </a:r>
            <a:br>
              <a:rPr lang="en-US" sz="5400" dirty="0" smtClean="0"/>
            </a:br>
            <a:r>
              <a:rPr lang="en-US" sz="5400" dirty="0" smtClean="0"/>
              <a:t>Color Vision and Colorblindness</a:t>
            </a:r>
            <a:endParaRPr lang="en-US" sz="5400" dirty="0"/>
          </a:p>
        </p:txBody>
      </p:sp>
      <p:pic>
        <p:nvPicPr>
          <p:cNvPr id="17410" name="Picture 2" descr="C:\Users\PWhite\Dropbox\Evo-Ed Website\EvoEd_Images\Primate\evoEd_Mandrill.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69117" y="1821769"/>
            <a:ext cx="4274617" cy="4693329"/>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Does Color Vision Work?</a:t>
            </a:r>
            <a:endParaRPr lang="en-US" dirty="0"/>
          </a:p>
        </p:txBody>
      </p:sp>
      <p:pic>
        <p:nvPicPr>
          <p:cNvPr id="9" name="Picture 8"/>
          <p:cNvPicPr>
            <a:picLocks noChangeAspect="1"/>
          </p:cNvPicPr>
          <p:nvPr/>
        </p:nvPicPr>
        <p:blipFill>
          <a:blip r:embed="rId3"/>
          <a:stretch>
            <a:fillRect/>
          </a:stretch>
        </p:blipFill>
        <p:spPr>
          <a:xfrm>
            <a:off x="313136" y="2396067"/>
            <a:ext cx="3430939" cy="3430939"/>
          </a:xfrm>
          <a:prstGeom prst="rect">
            <a:avLst/>
          </a:prstGeom>
        </p:spPr>
      </p:pic>
      <p:pic>
        <p:nvPicPr>
          <p:cNvPr id="6" name="Picture 5" descr="cones and rods.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847938" y="2082931"/>
            <a:ext cx="3971663" cy="4149123"/>
          </a:xfrm>
          <a:prstGeom prst="rect">
            <a:avLst/>
          </a:prstGeom>
        </p:spPr>
      </p:pic>
      <p:sp>
        <p:nvSpPr>
          <p:cNvPr id="10" name="Right Arrow 9"/>
          <p:cNvSpPr/>
          <p:nvPr/>
        </p:nvSpPr>
        <p:spPr>
          <a:xfrm>
            <a:off x="4018576" y="3309685"/>
            <a:ext cx="539289" cy="125244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4576172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Three types of Cone Cell</a:t>
            </a:r>
            <a:endParaRPr lang="en-US" dirty="0"/>
          </a:p>
        </p:txBody>
      </p:sp>
      <p:sp>
        <p:nvSpPr>
          <p:cNvPr id="3" name="Content Placeholder 2"/>
          <p:cNvSpPr>
            <a:spLocks noGrp="1"/>
          </p:cNvSpPr>
          <p:nvPr>
            <p:ph idx="1"/>
          </p:nvPr>
        </p:nvSpPr>
        <p:spPr/>
        <p:txBody>
          <a:bodyPr/>
          <a:lstStyle/>
          <a:p>
            <a:r>
              <a:rPr lang="en-US" dirty="0" smtClean="0"/>
              <a:t>Different kinds of opsin proteins embedded in the membrane of cone cells.</a:t>
            </a:r>
          </a:p>
          <a:p>
            <a:endParaRPr lang="en-US" dirty="0"/>
          </a:p>
          <a:p>
            <a:r>
              <a:rPr lang="en-US" dirty="0" smtClean="0"/>
              <a:t>Central Dogma of Molecular Biology:</a:t>
            </a:r>
          </a:p>
          <a:p>
            <a:pPr marL="457200" lvl="1" indent="0">
              <a:buNone/>
            </a:pPr>
            <a:r>
              <a:rPr lang="en-US" dirty="0" smtClean="0"/>
              <a:t>DNA </a:t>
            </a:r>
            <a:r>
              <a:rPr lang="en-US" dirty="0" smtClean="0">
                <a:sym typeface="Wingdings"/>
              </a:rPr>
              <a:t> RNA  Protein</a:t>
            </a:r>
          </a:p>
          <a:p>
            <a:pPr marL="457200" lvl="1" indent="0">
              <a:buNone/>
            </a:pPr>
            <a:r>
              <a:rPr lang="en-US" dirty="0" smtClean="0">
                <a:sym typeface="Wingdings"/>
              </a:rPr>
              <a:t>Genes code for…. proteins.</a:t>
            </a:r>
            <a:endParaRPr lang="en-US" dirty="0" smtClean="0"/>
          </a:p>
          <a:p>
            <a:pPr marL="0" indent="0">
              <a:buNone/>
            </a:pPr>
            <a:endParaRPr lang="en-US" dirty="0"/>
          </a:p>
        </p:txBody>
      </p:sp>
      <p:pic>
        <p:nvPicPr>
          <p:cNvPr id="4" name="Content Placeholder 4"/>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6400044" y="4189668"/>
            <a:ext cx="1896768" cy="2125663"/>
          </a:xfrm>
          <a:prstGeom prst="rect">
            <a:avLst/>
          </a:prstGeom>
        </p:spPr>
      </p:pic>
    </p:spTree>
    <p:extLst>
      <p:ext uri="{BB962C8B-B14F-4D97-AF65-F5344CB8AC3E}">
        <p14:creationId xmlns:p14="http://schemas.microsoft.com/office/powerpoint/2010/main" val="241597518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Chromatic Vision: Cone Cells</a:t>
            </a:r>
            <a:endParaRPr lang="en-US" dirty="0"/>
          </a:p>
        </p:txBody>
      </p:sp>
      <p:sp>
        <p:nvSpPr>
          <p:cNvPr id="3" name="Content Placeholder 2"/>
          <p:cNvSpPr>
            <a:spLocks noGrp="1"/>
          </p:cNvSpPr>
          <p:nvPr>
            <p:ph sz="half" idx="1"/>
          </p:nvPr>
        </p:nvSpPr>
        <p:spPr>
          <a:xfrm>
            <a:off x="457200" y="1600200"/>
            <a:ext cx="7924800" cy="1487907"/>
          </a:xfrm>
        </p:spPr>
        <p:txBody>
          <a:bodyPr/>
          <a:lstStyle/>
          <a:p>
            <a:pPr marL="0" indent="0">
              <a:buNone/>
            </a:pPr>
            <a:r>
              <a:rPr lang="en-US" dirty="0" smtClean="0"/>
              <a:t>Cone cells in the retina of the eye allow light of different wavelengths to be interpreted as color in the brain.</a:t>
            </a:r>
            <a:endParaRPr lang="en-US" dirty="0"/>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896351" y="2750852"/>
            <a:ext cx="1340129" cy="3074731"/>
          </a:xfrm>
          <a:prstGeom prst="rect">
            <a:avLst/>
          </a:prstGeom>
        </p:spPr>
      </p:pic>
      <p:sp>
        <p:nvSpPr>
          <p:cNvPr id="6" name="TextBox 5"/>
          <p:cNvSpPr txBox="1"/>
          <p:nvPr/>
        </p:nvSpPr>
        <p:spPr>
          <a:xfrm>
            <a:off x="2864880" y="5722284"/>
            <a:ext cx="1371600" cy="307777"/>
          </a:xfrm>
          <a:prstGeom prst="rect">
            <a:avLst/>
          </a:prstGeom>
          <a:noFill/>
        </p:spPr>
        <p:txBody>
          <a:bodyPr wrap="square" rtlCol="0">
            <a:spAutoFit/>
          </a:bodyPr>
          <a:lstStyle/>
          <a:p>
            <a:pPr algn="ctr"/>
            <a:r>
              <a:rPr lang="en-US" sz="1400" b="1" dirty="0" smtClean="0"/>
              <a:t>The Cone cell</a:t>
            </a:r>
            <a:endParaRPr lang="en-US" sz="1400" b="1" dirty="0"/>
          </a:p>
        </p:txBody>
      </p:sp>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5085349" y="3421421"/>
            <a:ext cx="1752600" cy="1392343"/>
          </a:xfrm>
          <a:prstGeom prst="rect">
            <a:avLst/>
          </a:prstGeom>
        </p:spPr>
      </p:pic>
      <p:sp>
        <p:nvSpPr>
          <p:cNvPr id="9" name="TextBox 8"/>
          <p:cNvSpPr txBox="1"/>
          <p:nvPr/>
        </p:nvSpPr>
        <p:spPr>
          <a:xfrm>
            <a:off x="5305929" y="4836726"/>
            <a:ext cx="1371600" cy="307777"/>
          </a:xfrm>
          <a:prstGeom prst="rect">
            <a:avLst/>
          </a:prstGeom>
          <a:noFill/>
        </p:spPr>
        <p:txBody>
          <a:bodyPr wrap="square" rtlCol="0">
            <a:spAutoFit/>
          </a:bodyPr>
          <a:lstStyle/>
          <a:p>
            <a:pPr algn="ctr"/>
            <a:r>
              <a:rPr lang="en-US" sz="1400" b="1" smtClean="0"/>
              <a:t>The Brain</a:t>
            </a:r>
            <a:endParaRPr lang="en-US" sz="1400" b="1" dirty="0"/>
          </a:p>
        </p:txBody>
      </p:sp>
      <p:sp>
        <p:nvSpPr>
          <p:cNvPr id="11" name="TextBox 10"/>
          <p:cNvSpPr txBox="1"/>
          <p:nvPr/>
        </p:nvSpPr>
        <p:spPr>
          <a:xfrm>
            <a:off x="7716737" y="5395269"/>
            <a:ext cx="1371600" cy="307777"/>
          </a:xfrm>
          <a:prstGeom prst="rect">
            <a:avLst/>
          </a:prstGeom>
          <a:noFill/>
        </p:spPr>
        <p:txBody>
          <a:bodyPr wrap="square" rtlCol="0">
            <a:spAutoFit/>
          </a:bodyPr>
          <a:lstStyle/>
          <a:p>
            <a:pPr algn="ctr"/>
            <a:r>
              <a:rPr lang="en-US" sz="1400" b="1" dirty="0" smtClean="0"/>
              <a:t>Color</a:t>
            </a:r>
            <a:endParaRPr lang="en-US" sz="1400" b="1" dirty="0"/>
          </a:p>
        </p:txBody>
      </p:sp>
      <p:pic>
        <p:nvPicPr>
          <p:cNvPr id="12" name="Picture 11"/>
          <p:cNvPicPr>
            <a:picLocks noChangeAspect="1"/>
          </p:cNvPicPr>
          <p:nvPr/>
        </p:nvPicPr>
        <p:blipFill>
          <a:blip r:embed="rId5"/>
          <a:stretch>
            <a:fillRect/>
          </a:stretch>
        </p:blipFill>
        <p:spPr>
          <a:xfrm rot="5400000">
            <a:off x="7359409" y="3749751"/>
            <a:ext cx="2158996" cy="835709"/>
          </a:xfrm>
          <a:prstGeom prst="rect">
            <a:avLst/>
          </a:prstGeom>
        </p:spPr>
      </p:pic>
      <p:cxnSp>
        <p:nvCxnSpPr>
          <p:cNvPr id="14" name="Straight Arrow Connector 13"/>
          <p:cNvCxnSpPr/>
          <p:nvPr/>
        </p:nvCxnSpPr>
        <p:spPr>
          <a:xfrm>
            <a:off x="2045368" y="4220042"/>
            <a:ext cx="802106" cy="0"/>
          </a:xfrm>
          <a:prstGeom prst="straightConnector1">
            <a:avLst/>
          </a:prstGeom>
          <a:ln w="3810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pic>
        <p:nvPicPr>
          <p:cNvPr id="16" name="Picture 15"/>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33157" y="3540293"/>
            <a:ext cx="1646443" cy="1457157"/>
          </a:xfrm>
          <a:prstGeom prst="rect">
            <a:avLst/>
          </a:prstGeom>
        </p:spPr>
      </p:pic>
      <p:cxnSp>
        <p:nvCxnSpPr>
          <p:cNvPr id="19" name="Straight Arrow Connector 18"/>
          <p:cNvCxnSpPr/>
          <p:nvPr/>
        </p:nvCxnSpPr>
        <p:spPr>
          <a:xfrm>
            <a:off x="4069347" y="4220042"/>
            <a:ext cx="802106" cy="0"/>
          </a:xfrm>
          <a:prstGeom prst="straightConnector1">
            <a:avLst/>
          </a:prstGeom>
          <a:ln w="3810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a:off x="6971629" y="4220042"/>
            <a:ext cx="802106" cy="0"/>
          </a:xfrm>
          <a:prstGeom prst="straightConnector1">
            <a:avLst/>
          </a:prstGeom>
          <a:ln w="3810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364961" y="5064181"/>
            <a:ext cx="1371600" cy="307777"/>
          </a:xfrm>
          <a:prstGeom prst="rect">
            <a:avLst/>
          </a:prstGeom>
          <a:noFill/>
        </p:spPr>
        <p:txBody>
          <a:bodyPr wrap="square" rtlCol="0">
            <a:spAutoFit/>
          </a:bodyPr>
          <a:lstStyle/>
          <a:p>
            <a:pPr algn="ctr"/>
            <a:r>
              <a:rPr lang="en-US" sz="1400" b="1" dirty="0" smtClean="0"/>
              <a:t>Light Waves</a:t>
            </a:r>
            <a:endParaRPr lang="en-US" sz="1400" b="1" dirty="0"/>
          </a:p>
        </p:txBody>
      </p:sp>
    </p:spTree>
    <p:extLst>
      <p:ext uri="{BB962C8B-B14F-4D97-AF65-F5344CB8AC3E}">
        <p14:creationId xmlns:p14="http://schemas.microsoft.com/office/powerpoint/2010/main" val="190408478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886200" y="306859"/>
            <a:ext cx="5080000" cy="4983929"/>
          </a:xfrm>
          <a:prstGeom prst="rect">
            <a:avLst/>
          </a:prstGeom>
          <a:solidFill>
            <a:schemeClr val="tx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133600" y="304800"/>
            <a:ext cx="1600200" cy="4525964"/>
          </a:xfrm>
          <a:prstGeom prst="rect">
            <a:avLst/>
          </a:prstGeom>
        </p:spPr>
      </p:pic>
      <p:pic>
        <p:nvPicPr>
          <p:cNvPr id="12" name="Picture 1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0" y="2102089"/>
            <a:ext cx="1998252" cy="1587500"/>
          </a:xfrm>
          <a:prstGeom prst="rect">
            <a:avLst/>
          </a:prstGeom>
        </p:spPr>
      </p:pic>
      <p:sp>
        <p:nvSpPr>
          <p:cNvPr id="16" name="Rectangle 15"/>
          <p:cNvSpPr/>
          <p:nvPr/>
        </p:nvSpPr>
        <p:spPr>
          <a:xfrm>
            <a:off x="3096682" y="742708"/>
            <a:ext cx="88901" cy="152399"/>
          </a:xfrm>
          <a:prstGeom prst="rect">
            <a:avLst/>
          </a:prstGeom>
          <a:solidFill>
            <a:schemeClr val="tx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8" name="Straight Connector 17"/>
          <p:cNvCxnSpPr/>
          <p:nvPr/>
        </p:nvCxnSpPr>
        <p:spPr>
          <a:xfrm flipV="1">
            <a:off x="3185583" y="306859"/>
            <a:ext cx="700617" cy="435849"/>
          </a:xfrm>
          <a:prstGeom prst="line">
            <a:avLst/>
          </a:prstGeom>
          <a:ln w="28575" cmpd="sng">
            <a:solidFill>
              <a:schemeClr val="tx1"/>
            </a:solidFill>
            <a:prstDash val="dash"/>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3185583" y="895107"/>
            <a:ext cx="700617" cy="4393622"/>
          </a:xfrm>
          <a:prstGeom prst="line">
            <a:avLst/>
          </a:prstGeom>
          <a:ln w="28575" cmpd="sng">
            <a:solidFill>
              <a:schemeClr val="tx1"/>
            </a:solidFill>
            <a:prstDash val="dash"/>
          </a:ln>
        </p:spPr>
        <p:style>
          <a:lnRef idx="2">
            <a:schemeClr val="accent1"/>
          </a:lnRef>
          <a:fillRef idx="0">
            <a:schemeClr val="accent1"/>
          </a:fillRef>
          <a:effectRef idx="1">
            <a:schemeClr val="accent1"/>
          </a:effectRef>
          <a:fontRef idx="minor">
            <a:schemeClr val="tx1"/>
          </a:fontRef>
        </p:style>
      </p:cxnSp>
      <p:sp>
        <p:nvSpPr>
          <p:cNvPr id="3" name="Oval 2"/>
          <p:cNvSpPr/>
          <p:nvPr/>
        </p:nvSpPr>
        <p:spPr>
          <a:xfrm>
            <a:off x="6146800" y="795200"/>
            <a:ext cx="685800" cy="680721"/>
          </a:xfrm>
          <a:prstGeom prst="ellipse">
            <a:avLst/>
          </a:prstGeom>
          <a:gradFill flip="none" rotWithShape="1">
            <a:gsLst>
              <a:gs pos="47000">
                <a:srgbClr val="FFFF00"/>
              </a:gs>
              <a:gs pos="100000">
                <a:srgbClr val="FF6600"/>
              </a:gs>
            </a:gsLst>
            <a:path path="circle">
              <a:fillToRect t="100000" r="100000"/>
            </a:path>
            <a:tileRect l="-100000" b="-100000"/>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Isosceles Triangle 3"/>
          <p:cNvSpPr/>
          <p:nvPr/>
        </p:nvSpPr>
        <p:spPr>
          <a:xfrm>
            <a:off x="6394450" y="468983"/>
            <a:ext cx="190500" cy="292562"/>
          </a:xfrm>
          <a:prstGeom prst="triangle">
            <a:avLst/>
          </a:prstGeom>
          <a:gradFill flip="none" rotWithShape="1">
            <a:gsLst>
              <a:gs pos="47000">
                <a:srgbClr val="FFFF00"/>
              </a:gs>
              <a:gs pos="100000">
                <a:srgbClr val="FF6600"/>
              </a:gs>
            </a:gsLst>
            <a:path path="circle">
              <a:fillToRect t="100000" r="100000"/>
            </a:path>
            <a:tileRect l="-100000" b="-100000"/>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Isosceles Triangle 12"/>
          <p:cNvSpPr/>
          <p:nvPr/>
        </p:nvSpPr>
        <p:spPr>
          <a:xfrm flipV="1">
            <a:off x="6394450" y="1523545"/>
            <a:ext cx="190500" cy="292562"/>
          </a:xfrm>
          <a:prstGeom prst="triangle">
            <a:avLst/>
          </a:prstGeom>
          <a:gradFill flip="none" rotWithShape="1">
            <a:gsLst>
              <a:gs pos="47000">
                <a:srgbClr val="FFFF00"/>
              </a:gs>
              <a:gs pos="100000">
                <a:srgbClr val="FF6600"/>
              </a:gs>
            </a:gsLst>
            <a:path path="circle">
              <a:fillToRect t="100000" r="100000"/>
            </a:path>
            <a:tileRect l="-100000" b="-100000"/>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Isosceles Triangle 13"/>
          <p:cNvSpPr/>
          <p:nvPr/>
        </p:nvSpPr>
        <p:spPr>
          <a:xfrm rot="16200000" flipV="1">
            <a:off x="6918556" y="977214"/>
            <a:ext cx="190500" cy="292562"/>
          </a:xfrm>
          <a:prstGeom prst="triangle">
            <a:avLst/>
          </a:prstGeom>
          <a:gradFill flip="none" rotWithShape="1">
            <a:gsLst>
              <a:gs pos="47000">
                <a:srgbClr val="FFFF00"/>
              </a:gs>
              <a:gs pos="100000">
                <a:srgbClr val="FF6600"/>
              </a:gs>
            </a:gsLst>
            <a:path path="circle">
              <a:fillToRect t="100000" r="100000"/>
            </a:path>
            <a:tileRect l="-100000" b="-100000"/>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Isosceles Triangle 16"/>
          <p:cNvSpPr/>
          <p:nvPr/>
        </p:nvSpPr>
        <p:spPr>
          <a:xfrm rot="16200000">
            <a:off x="5867168" y="977213"/>
            <a:ext cx="190500" cy="292564"/>
          </a:xfrm>
          <a:prstGeom prst="triangle">
            <a:avLst/>
          </a:prstGeom>
          <a:gradFill flip="none" rotWithShape="1">
            <a:gsLst>
              <a:gs pos="47000">
                <a:srgbClr val="FFFF00"/>
              </a:gs>
              <a:gs pos="100000">
                <a:srgbClr val="FF6600"/>
              </a:gs>
            </a:gsLst>
            <a:path path="circle">
              <a:fillToRect t="100000" r="100000"/>
            </a:path>
            <a:tileRect l="-100000" b="-100000"/>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Isosceles Triangle 19"/>
          <p:cNvSpPr/>
          <p:nvPr/>
        </p:nvSpPr>
        <p:spPr>
          <a:xfrm rot="2716821" flipV="1">
            <a:off x="6013450" y="1377264"/>
            <a:ext cx="190500" cy="292562"/>
          </a:xfrm>
          <a:prstGeom prst="triangle">
            <a:avLst/>
          </a:prstGeom>
          <a:gradFill flip="none" rotWithShape="1">
            <a:gsLst>
              <a:gs pos="47000">
                <a:srgbClr val="FFFF00"/>
              </a:gs>
              <a:gs pos="100000">
                <a:srgbClr val="FF6600"/>
              </a:gs>
            </a:gsLst>
            <a:path path="circle">
              <a:fillToRect t="100000" r="100000"/>
            </a:path>
            <a:tileRect l="-100000" b="-100000"/>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Isosceles Triangle 20"/>
          <p:cNvSpPr/>
          <p:nvPr/>
        </p:nvSpPr>
        <p:spPr>
          <a:xfrm rot="2716821">
            <a:off x="6772274" y="607832"/>
            <a:ext cx="190500" cy="307426"/>
          </a:xfrm>
          <a:prstGeom prst="triangle">
            <a:avLst/>
          </a:prstGeom>
          <a:gradFill flip="none" rotWithShape="1">
            <a:gsLst>
              <a:gs pos="47000">
                <a:srgbClr val="FFFF00"/>
              </a:gs>
              <a:gs pos="100000">
                <a:srgbClr val="FF6600"/>
              </a:gs>
            </a:gsLst>
            <a:path path="circle">
              <a:fillToRect t="100000" r="100000"/>
            </a:path>
            <a:tileRect l="-100000" b="-100000"/>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Isosceles Triangle 21"/>
          <p:cNvSpPr/>
          <p:nvPr/>
        </p:nvSpPr>
        <p:spPr>
          <a:xfrm rot="8082939">
            <a:off x="6799296" y="1374131"/>
            <a:ext cx="190500" cy="307426"/>
          </a:xfrm>
          <a:prstGeom prst="triangle">
            <a:avLst/>
          </a:prstGeom>
          <a:gradFill flip="none" rotWithShape="1">
            <a:gsLst>
              <a:gs pos="47000">
                <a:srgbClr val="FFFF00"/>
              </a:gs>
              <a:gs pos="100000">
                <a:srgbClr val="FF6600"/>
              </a:gs>
            </a:gsLst>
            <a:path path="circle">
              <a:fillToRect t="100000" r="100000"/>
            </a:path>
            <a:tileRect l="-100000" b="-100000"/>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Isosceles Triangle 22"/>
          <p:cNvSpPr/>
          <p:nvPr/>
        </p:nvSpPr>
        <p:spPr>
          <a:xfrm rot="8082939" flipV="1">
            <a:off x="6001876" y="583920"/>
            <a:ext cx="190500" cy="325128"/>
          </a:xfrm>
          <a:prstGeom prst="triangle">
            <a:avLst/>
          </a:prstGeom>
          <a:gradFill flip="none" rotWithShape="1">
            <a:gsLst>
              <a:gs pos="47000">
                <a:srgbClr val="FFFF00"/>
              </a:gs>
              <a:gs pos="100000">
                <a:srgbClr val="FF6600"/>
              </a:gs>
            </a:gsLst>
            <a:path path="circle">
              <a:fillToRect t="100000" r="100000"/>
            </a:path>
            <a:tileRect l="-100000" b="-100000"/>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8" name="Straight Connector 27"/>
          <p:cNvCxnSpPr/>
          <p:nvPr/>
        </p:nvCxnSpPr>
        <p:spPr>
          <a:xfrm flipH="1">
            <a:off x="1143001" y="895107"/>
            <a:ext cx="1447799" cy="1206982"/>
          </a:xfrm>
          <a:prstGeom prst="line">
            <a:avLst/>
          </a:prstGeom>
          <a:ln w="57150" cmpd="sng">
            <a:solidFill>
              <a:srgbClr val="FF0000"/>
            </a:solidFill>
            <a:prstDash val="dash"/>
            <a:headEnd type="none"/>
            <a:tailEnd type="triangle"/>
          </a:ln>
        </p:spPr>
        <p:style>
          <a:lnRef idx="2">
            <a:schemeClr val="accent1"/>
          </a:lnRef>
          <a:fillRef idx="0">
            <a:schemeClr val="accent1"/>
          </a:fillRef>
          <a:effectRef idx="1">
            <a:schemeClr val="accent1"/>
          </a:effectRef>
          <a:fontRef idx="minor">
            <a:schemeClr val="tx1"/>
          </a:fontRef>
        </p:style>
      </p:cxnSp>
      <p:sp>
        <p:nvSpPr>
          <p:cNvPr id="37" name="TextBox 36"/>
          <p:cNvSpPr txBox="1"/>
          <p:nvPr/>
        </p:nvSpPr>
        <p:spPr>
          <a:xfrm>
            <a:off x="744149" y="5546034"/>
            <a:ext cx="7714052" cy="1200328"/>
          </a:xfrm>
          <a:prstGeom prst="rect">
            <a:avLst/>
          </a:prstGeom>
          <a:noFill/>
        </p:spPr>
        <p:txBody>
          <a:bodyPr wrap="square" rtlCol="0">
            <a:spAutoFit/>
          </a:bodyPr>
          <a:lstStyle/>
          <a:p>
            <a:pPr marL="460375" indent="-460375">
              <a:buFont typeface="Arial"/>
              <a:buChar char="•"/>
            </a:pPr>
            <a:r>
              <a:rPr lang="en-US" sz="2400" dirty="0" smtClean="0"/>
              <a:t>To produce the signal for color vision, retinal must stimulate the opsin protein but this cannot occur while the retinal molecule is in its </a:t>
            </a:r>
            <a:r>
              <a:rPr lang="en-US" sz="2400" b="1" dirty="0" err="1" smtClean="0"/>
              <a:t>cis</a:t>
            </a:r>
            <a:r>
              <a:rPr lang="en-US" sz="2400" b="1" dirty="0" smtClean="0"/>
              <a:t>- </a:t>
            </a:r>
            <a:r>
              <a:rPr lang="en-US" sz="2400" dirty="0" smtClean="0"/>
              <a:t>conformation.</a:t>
            </a:r>
            <a:endParaRPr lang="en-US" sz="2400" dirty="0"/>
          </a:p>
        </p:txBody>
      </p:sp>
      <p:sp>
        <p:nvSpPr>
          <p:cNvPr id="40" name="TextBox 39"/>
          <p:cNvSpPr txBox="1"/>
          <p:nvPr/>
        </p:nvSpPr>
        <p:spPr>
          <a:xfrm>
            <a:off x="760037" y="5561350"/>
            <a:ext cx="7714052" cy="830997"/>
          </a:xfrm>
          <a:prstGeom prst="rect">
            <a:avLst/>
          </a:prstGeom>
          <a:noFill/>
        </p:spPr>
        <p:txBody>
          <a:bodyPr wrap="square" rtlCol="0">
            <a:spAutoFit/>
          </a:bodyPr>
          <a:lstStyle/>
          <a:p>
            <a:pPr marL="460375" indent="-460375">
              <a:buFont typeface="Arial"/>
              <a:buChar char="•"/>
            </a:pPr>
            <a:r>
              <a:rPr lang="en-US" sz="2400" dirty="0" smtClean="0"/>
              <a:t>When </a:t>
            </a:r>
            <a:r>
              <a:rPr lang="en-US" sz="2400" b="1" i="1" dirty="0" smtClean="0"/>
              <a:t>11-cis-retinal </a:t>
            </a:r>
            <a:r>
              <a:rPr lang="en-US" sz="2400" dirty="0" smtClean="0"/>
              <a:t>absorbs a photon (a basic unit of light), it changes from </a:t>
            </a:r>
            <a:r>
              <a:rPr lang="en-US" sz="2400" b="1" i="1" dirty="0" smtClean="0"/>
              <a:t>11-cis-retinal</a:t>
            </a:r>
            <a:r>
              <a:rPr lang="en-US" sz="2400" dirty="0" smtClean="0"/>
              <a:t> to </a:t>
            </a:r>
            <a:r>
              <a:rPr lang="en-US" sz="2400" b="1" i="1" dirty="0" smtClean="0"/>
              <a:t>All-trans-retinal</a:t>
            </a:r>
            <a:r>
              <a:rPr lang="en-US" sz="2400" dirty="0" smtClean="0"/>
              <a:t>.</a:t>
            </a:r>
            <a:endParaRPr lang="en-US" sz="2400" dirty="0"/>
          </a:p>
        </p:txBody>
      </p:sp>
      <p:sp>
        <p:nvSpPr>
          <p:cNvPr id="42" name="TextBox 41"/>
          <p:cNvSpPr txBox="1"/>
          <p:nvPr/>
        </p:nvSpPr>
        <p:spPr>
          <a:xfrm>
            <a:off x="744149" y="5559564"/>
            <a:ext cx="7714052" cy="830997"/>
          </a:xfrm>
          <a:prstGeom prst="rect">
            <a:avLst/>
          </a:prstGeom>
          <a:noFill/>
        </p:spPr>
        <p:txBody>
          <a:bodyPr wrap="square" rtlCol="0">
            <a:spAutoFit/>
          </a:bodyPr>
          <a:lstStyle/>
          <a:p>
            <a:pPr marL="460375" indent="-460375">
              <a:buFont typeface="Arial"/>
              <a:buChar char="•"/>
            </a:pPr>
            <a:r>
              <a:rPr lang="en-US" sz="2400" dirty="0" smtClean="0"/>
              <a:t>The cone cell sends a signal to the brain, resulting in vision.</a:t>
            </a:r>
            <a:endParaRPr lang="en-US" sz="2400" dirty="0"/>
          </a:p>
        </p:txBody>
      </p:sp>
      <p:sp>
        <p:nvSpPr>
          <p:cNvPr id="43" name="TextBox 42"/>
          <p:cNvSpPr txBox="1"/>
          <p:nvPr/>
        </p:nvSpPr>
        <p:spPr>
          <a:xfrm>
            <a:off x="744149" y="5558038"/>
            <a:ext cx="7714052" cy="830997"/>
          </a:xfrm>
          <a:prstGeom prst="rect">
            <a:avLst/>
          </a:prstGeom>
          <a:noFill/>
        </p:spPr>
        <p:txBody>
          <a:bodyPr wrap="square" rtlCol="0">
            <a:spAutoFit/>
          </a:bodyPr>
          <a:lstStyle/>
          <a:p>
            <a:pPr marL="460375" indent="-460375">
              <a:buFont typeface="Arial"/>
              <a:buChar char="•"/>
            </a:pPr>
            <a:r>
              <a:rPr lang="en-US" sz="2400" b="1" dirty="0" smtClean="0"/>
              <a:t>All-trans-retinal</a:t>
            </a:r>
            <a:r>
              <a:rPr lang="en-US" sz="2400" dirty="0" smtClean="0"/>
              <a:t> stimulates the opsin in the membrane of the cone cell.</a:t>
            </a:r>
            <a:endParaRPr lang="en-US" sz="2400" dirty="0"/>
          </a:p>
        </p:txBody>
      </p:sp>
      <p:sp>
        <p:nvSpPr>
          <p:cNvPr id="30" name="TextBox 29"/>
          <p:cNvSpPr txBox="1"/>
          <p:nvPr/>
        </p:nvSpPr>
        <p:spPr>
          <a:xfrm rot="16200000">
            <a:off x="7293605" y="2438594"/>
            <a:ext cx="3505200" cy="261610"/>
          </a:xfrm>
          <a:prstGeom prst="rect">
            <a:avLst/>
          </a:prstGeom>
          <a:noFill/>
        </p:spPr>
        <p:txBody>
          <a:bodyPr wrap="square" rtlCol="0">
            <a:spAutoFit/>
          </a:bodyPr>
          <a:lstStyle/>
          <a:p>
            <a:r>
              <a:rPr lang="en-US" sz="1100" dirty="0"/>
              <a:t>Opsin Image modified from Scientific American, April </a:t>
            </a:r>
            <a:r>
              <a:rPr lang="en-US" sz="1100" dirty="0" smtClean="0"/>
              <a:t>09</a:t>
            </a:r>
            <a:endParaRPr lang="en-US" dirty="0"/>
          </a:p>
        </p:txBody>
      </p:sp>
      <p:pic>
        <p:nvPicPr>
          <p:cNvPr id="7" name="Picture 6" descr="opsin_cis_retinal.jp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216400" y="2205658"/>
            <a:ext cx="4114800" cy="2625106"/>
          </a:xfrm>
          <a:prstGeom prst="rect">
            <a:avLst/>
          </a:prstGeom>
        </p:spPr>
      </p:pic>
      <p:pic>
        <p:nvPicPr>
          <p:cNvPr id="6" name="Picture 5" descr="opsin_all_trans.jp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216400" y="2205658"/>
            <a:ext cx="4114800" cy="2625105"/>
          </a:xfrm>
          <a:prstGeom prst="rect">
            <a:avLst/>
          </a:prstGeom>
        </p:spPr>
      </p:pic>
      <p:sp>
        <p:nvSpPr>
          <p:cNvPr id="34" name="TextBox 33"/>
          <p:cNvSpPr txBox="1"/>
          <p:nvPr/>
        </p:nvSpPr>
        <p:spPr>
          <a:xfrm>
            <a:off x="6489700" y="4166628"/>
            <a:ext cx="2276234" cy="369332"/>
          </a:xfrm>
          <a:prstGeom prst="rect">
            <a:avLst/>
          </a:prstGeom>
          <a:noFill/>
        </p:spPr>
        <p:txBody>
          <a:bodyPr wrap="square" rtlCol="0">
            <a:spAutoFit/>
          </a:bodyPr>
          <a:lstStyle/>
          <a:p>
            <a:pPr algn="ctr"/>
            <a:r>
              <a:rPr lang="en-US" dirty="0" smtClean="0">
                <a:solidFill>
                  <a:schemeClr val="bg1"/>
                </a:solidFill>
              </a:rPr>
              <a:t>All-trans-retinal</a:t>
            </a:r>
            <a:endParaRPr lang="en-US" dirty="0">
              <a:solidFill>
                <a:schemeClr val="bg1"/>
              </a:solidFill>
            </a:endParaRPr>
          </a:p>
        </p:txBody>
      </p:sp>
      <p:sp>
        <p:nvSpPr>
          <p:cNvPr id="35" name="TextBox 34"/>
          <p:cNvSpPr txBox="1"/>
          <p:nvPr/>
        </p:nvSpPr>
        <p:spPr>
          <a:xfrm>
            <a:off x="6457169" y="4359068"/>
            <a:ext cx="2276234" cy="369332"/>
          </a:xfrm>
          <a:prstGeom prst="rect">
            <a:avLst/>
          </a:prstGeom>
          <a:noFill/>
        </p:spPr>
        <p:txBody>
          <a:bodyPr wrap="square" rtlCol="0">
            <a:spAutoFit/>
          </a:bodyPr>
          <a:lstStyle/>
          <a:p>
            <a:pPr algn="ctr"/>
            <a:r>
              <a:rPr lang="en-US" dirty="0" smtClean="0">
                <a:solidFill>
                  <a:schemeClr val="bg1"/>
                </a:solidFill>
              </a:rPr>
              <a:t>11-cis-retinal</a:t>
            </a:r>
            <a:endParaRPr lang="en-US" dirty="0">
              <a:solidFill>
                <a:schemeClr val="bg1"/>
              </a:solidFill>
            </a:endParaRPr>
          </a:p>
        </p:txBody>
      </p:sp>
      <p:cxnSp>
        <p:nvCxnSpPr>
          <p:cNvPr id="24" name="Straight Connector 23"/>
          <p:cNvCxnSpPr/>
          <p:nvPr/>
        </p:nvCxnSpPr>
        <p:spPr>
          <a:xfrm>
            <a:off x="6584950" y="1930400"/>
            <a:ext cx="330200" cy="1244600"/>
          </a:xfrm>
          <a:prstGeom prst="line">
            <a:avLst/>
          </a:prstGeom>
          <a:ln w="38100" cmpd="sng">
            <a:solidFill>
              <a:srgbClr val="FFFF00"/>
            </a:solidFill>
            <a:prstDash val="dash"/>
            <a:headEnd type="none"/>
            <a:tailEnd type="triangle"/>
          </a:ln>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4861524" y="4800600"/>
            <a:ext cx="1107476" cy="369332"/>
          </a:xfrm>
          <a:prstGeom prst="rect">
            <a:avLst/>
          </a:prstGeom>
          <a:noFill/>
        </p:spPr>
        <p:txBody>
          <a:bodyPr wrap="square" rtlCol="0">
            <a:spAutoFit/>
          </a:bodyPr>
          <a:lstStyle/>
          <a:p>
            <a:pPr algn="ctr"/>
            <a:r>
              <a:rPr lang="en-US" dirty="0" smtClean="0">
                <a:solidFill>
                  <a:srgbClr val="FFFFFF"/>
                </a:solidFill>
              </a:rPr>
              <a:t>Opsin</a:t>
            </a:r>
            <a:endParaRPr lang="en-US" dirty="0">
              <a:solidFill>
                <a:srgbClr val="FFFFFF"/>
              </a:solidFill>
            </a:endParaRPr>
          </a:p>
        </p:txBody>
      </p:sp>
    </p:spTree>
    <p:extLst>
      <p:ext uri="{BB962C8B-B14F-4D97-AF65-F5344CB8AC3E}">
        <p14:creationId xmlns:p14="http://schemas.microsoft.com/office/powerpoint/2010/main" val="1661972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childTnLst>
                          </p:cTn>
                        </p:par>
                        <p:par>
                          <p:cTn id="32" fill="hold">
                            <p:stCondLst>
                              <p:cond delay="500"/>
                            </p:stCondLst>
                            <p:childTnLst>
                              <p:par>
                                <p:cTn id="33" presetID="22" presetClass="entr" presetSubtype="1" fill="hold" nodeType="afterEffect">
                                  <p:stCondLst>
                                    <p:cond delay="1000"/>
                                  </p:stCondLst>
                                  <p:childTnLst>
                                    <p:set>
                                      <p:cBhvr>
                                        <p:cTn id="34" dur="1" fill="hold">
                                          <p:stCondLst>
                                            <p:cond delay="0"/>
                                          </p:stCondLst>
                                        </p:cTn>
                                        <p:tgtEl>
                                          <p:spTgt spid="24"/>
                                        </p:tgtEl>
                                        <p:attrNameLst>
                                          <p:attrName>style.visibility</p:attrName>
                                        </p:attrNameLst>
                                      </p:cBhvr>
                                      <p:to>
                                        <p:strVal val="visible"/>
                                      </p:to>
                                    </p:set>
                                    <p:animEffect transition="in" filter="wipe(up)">
                                      <p:cBhvr>
                                        <p:cTn id="35" dur="500"/>
                                        <p:tgtEl>
                                          <p:spTgt spid="24"/>
                                        </p:tgtEl>
                                      </p:cBhvr>
                                    </p:animEffect>
                                  </p:childTnLst>
                                </p:cTn>
                              </p:par>
                            </p:childTnLst>
                          </p:cTn>
                        </p:par>
                        <p:par>
                          <p:cTn id="36" fill="hold">
                            <p:stCondLst>
                              <p:cond delay="2000"/>
                            </p:stCondLst>
                            <p:childTnLst>
                              <p:par>
                                <p:cTn id="37" presetID="22" presetClass="exit" presetSubtype="4" fill="hold" nodeType="afterEffect">
                                  <p:stCondLst>
                                    <p:cond delay="0"/>
                                  </p:stCondLst>
                                  <p:childTnLst>
                                    <p:animEffect transition="out" filter="wipe(down)">
                                      <p:cBhvr>
                                        <p:cTn id="38" dur="500"/>
                                        <p:tgtEl>
                                          <p:spTgt spid="24"/>
                                        </p:tgtEl>
                                      </p:cBhvr>
                                    </p:animEffect>
                                    <p:set>
                                      <p:cBhvr>
                                        <p:cTn id="39" dur="1" fill="hold">
                                          <p:stCondLst>
                                            <p:cond delay="499"/>
                                          </p:stCondLst>
                                        </p:cTn>
                                        <p:tgtEl>
                                          <p:spTgt spid="24"/>
                                        </p:tgtEl>
                                        <p:attrNameLst>
                                          <p:attrName>style.visibility</p:attrName>
                                        </p:attrNameLst>
                                      </p:cBhvr>
                                      <p:to>
                                        <p:strVal val="hidden"/>
                                      </p:to>
                                    </p:set>
                                  </p:childTnLst>
                                </p:cTn>
                              </p:par>
                            </p:childTnLst>
                          </p:cTn>
                        </p:par>
                        <p:par>
                          <p:cTn id="40" fill="hold">
                            <p:stCondLst>
                              <p:cond delay="2500"/>
                            </p:stCondLst>
                            <p:childTnLst>
                              <p:par>
                                <p:cTn id="41" presetID="22" presetClass="entr" presetSubtype="1" fill="hold"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up)">
                                      <p:cBhvr>
                                        <p:cTn id="43" dur="500"/>
                                        <p:tgtEl>
                                          <p:spTgt spid="24"/>
                                        </p:tgtEl>
                                      </p:cBhvr>
                                    </p:animEffect>
                                  </p:childTnLst>
                                </p:cTn>
                              </p:par>
                            </p:childTnLst>
                          </p:cTn>
                        </p:par>
                        <p:par>
                          <p:cTn id="44" fill="hold">
                            <p:stCondLst>
                              <p:cond delay="3000"/>
                            </p:stCondLst>
                            <p:childTnLst>
                              <p:par>
                                <p:cTn id="45" presetID="22" presetClass="exit" presetSubtype="4" fill="hold" nodeType="afterEffect">
                                  <p:stCondLst>
                                    <p:cond delay="0"/>
                                  </p:stCondLst>
                                  <p:childTnLst>
                                    <p:animEffect transition="out" filter="wipe(down)">
                                      <p:cBhvr>
                                        <p:cTn id="46" dur="500"/>
                                        <p:tgtEl>
                                          <p:spTgt spid="24"/>
                                        </p:tgtEl>
                                      </p:cBhvr>
                                    </p:animEffect>
                                    <p:set>
                                      <p:cBhvr>
                                        <p:cTn id="47" dur="1" fill="hold">
                                          <p:stCondLst>
                                            <p:cond delay="499"/>
                                          </p:stCondLst>
                                        </p:cTn>
                                        <p:tgtEl>
                                          <p:spTgt spid="24"/>
                                        </p:tgtEl>
                                        <p:attrNameLst>
                                          <p:attrName>style.visibility</p:attrName>
                                        </p:attrNameLst>
                                      </p:cBhvr>
                                      <p:to>
                                        <p:strVal val="hidden"/>
                                      </p:to>
                                    </p:set>
                                  </p:childTnLst>
                                </p:cTn>
                              </p:par>
                            </p:childTnLst>
                          </p:cTn>
                        </p:par>
                        <p:par>
                          <p:cTn id="48" fill="hold">
                            <p:stCondLst>
                              <p:cond delay="3500"/>
                            </p:stCondLst>
                            <p:childTnLst>
                              <p:par>
                                <p:cTn id="49" presetID="22" presetClass="entr" presetSubtype="1" fill="hold"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up)">
                                      <p:cBhvr>
                                        <p:cTn id="51" dur="500"/>
                                        <p:tgtEl>
                                          <p:spTgt spid="24"/>
                                        </p:tgtEl>
                                      </p:cBhvr>
                                    </p:animEffect>
                                  </p:childTnLst>
                                </p:cTn>
                              </p:par>
                            </p:childTnLst>
                          </p:cTn>
                        </p:par>
                        <p:par>
                          <p:cTn id="52" fill="hold">
                            <p:stCondLst>
                              <p:cond delay="4000"/>
                            </p:stCondLst>
                            <p:childTnLst>
                              <p:par>
                                <p:cTn id="53" presetID="22" presetClass="exit" presetSubtype="4" fill="hold" nodeType="afterEffect">
                                  <p:stCondLst>
                                    <p:cond delay="0"/>
                                  </p:stCondLst>
                                  <p:childTnLst>
                                    <p:animEffect transition="out" filter="wipe(down)">
                                      <p:cBhvr>
                                        <p:cTn id="54" dur="500"/>
                                        <p:tgtEl>
                                          <p:spTgt spid="24"/>
                                        </p:tgtEl>
                                      </p:cBhvr>
                                    </p:animEffect>
                                    <p:set>
                                      <p:cBhvr>
                                        <p:cTn id="55" dur="1" fill="hold">
                                          <p:stCondLst>
                                            <p:cond delay="499"/>
                                          </p:stCondLst>
                                        </p:cTn>
                                        <p:tgtEl>
                                          <p:spTgt spid="24"/>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35"/>
                                        </p:tgtEl>
                                      </p:cBhvr>
                                    </p:animEffect>
                                    <p:set>
                                      <p:cBhvr>
                                        <p:cTn id="58" dur="1" fill="hold">
                                          <p:stCondLst>
                                            <p:cond delay="499"/>
                                          </p:stCondLst>
                                        </p:cTn>
                                        <p:tgtEl>
                                          <p:spTgt spid="35"/>
                                        </p:tgtEl>
                                        <p:attrNameLst>
                                          <p:attrName>style.visibility</p:attrName>
                                        </p:attrNameLst>
                                      </p:cBhvr>
                                      <p:to>
                                        <p:strVal val="hidden"/>
                                      </p:to>
                                    </p:set>
                                  </p:childTnLst>
                                </p:cTn>
                              </p:par>
                              <p:par>
                                <p:cTn id="59" presetID="10" presetClass="entr" presetSubtype="0" fill="hold" grpId="1" nodeType="withEffect">
                                  <p:stCondLst>
                                    <p:cond delay="0"/>
                                  </p:stCondLst>
                                  <p:childTnLst>
                                    <p:set>
                                      <p:cBhvr>
                                        <p:cTn id="60" dur="1" fill="hold">
                                          <p:stCondLst>
                                            <p:cond delay="0"/>
                                          </p:stCondLst>
                                        </p:cTn>
                                        <p:tgtEl>
                                          <p:spTgt spid="34"/>
                                        </p:tgtEl>
                                        <p:attrNameLst>
                                          <p:attrName>style.visibility</p:attrName>
                                        </p:attrNameLst>
                                      </p:cBhvr>
                                      <p:to>
                                        <p:strVal val="visible"/>
                                      </p:to>
                                    </p:set>
                                    <p:animEffect transition="in" filter="fade">
                                      <p:cBhvr>
                                        <p:cTn id="61" dur="500"/>
                                        <p:tgtEl>
                                          <p:spTgt spid="34"/>
                                        </p:tgtEl>
                                      </p:cBhvr>
                                    </p:animEffect>
                                  </p:childTnLst>
                                </p:cTn>
                              </p:par>
                              <p:par>
                                <p:cTn id="62" presetID="10" presetClass="entr" presetSubtype="0" fill="hold" nodeType="with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fade">
                                      <p:cBhvr>
                                        <p:cTn id="64" dur="500"/>
                                        <p:tgtEl>
                                          <p:spTgt spid="6"/>
                                        </p:tgtEl>
                                      </p:cBhvr>
                                    </p:animEffect>
                                  </p:childTnLst>
                                </p:cTn>
                              </p:par>
                            </p:childTnLst>
                          </p:cTn>
                        </p:par>
                        <p:par>
                          <p:cTn id="65" fill="hold">
                            <p:stCondLst>
                              <p:cond delay="4500"/>
                            </p:stCondLst>
                            <p:childTnLst>
                              <p:par>
                                <p:cTn id="66" presetID="10" presetClass="exit" presetSubtype="0" fill="hold" grpId="0" nodeType="afterEffect">
                                  <p:stCondLst>
                                    <p:cond delay="0"/>
                                  </p:stCondLst>
                                  <p:childTnLst>
                                    <p:animEffect transition="out" filter="fade">
                                      <p:cBhvr>
                                        <p:cTn id="67" dur="500"/>
                                        <p:tgtEl>
                                          <p:spTgt spid="37"/>
                                        </p:tgtEl>
                                      </p:cBhvr>
                                    </p:animEffect>
                                    <p:set>
                                      <p:cBhvr>
                                        <p:cTn id="68" dur="1" fill="hold">
                                          <p:stCondLst>
                                            <p:cond delay="499"/>
                                          </p:stCondLst>
                                        </p:cTn>
                                        <p:tgtEl>
                                          <p:spTgt spid="37"/>
                                        </p:tgtEl>
                                        <p:attrNameLst>
                                          <p:attrName>style.visibility</p:attrName>
                                        </p:attrNameLst>
                                      </p:cBhvr>
                                      <p:to>
                                        <p:strVal val="hidden"/>
                                      </p:to>
                                    </p:set>
                                  </p:childTnLst>
                                </p:cTn>
                              </p:par>
                              <p:par>
                                <p:cTn id="69" presetID="10" presetClass="entr" presetSubtype="0" fill="hold" grpId="0" nodeType="with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fade">
                                      <p:cBhvr>
                                        <p:cTn id="71" dur="500"/>
                                        <p:tgtEl>
                                          <p:spTgt spid="40"/>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xit" presetSubtype="0" fill="hold" grpId="1" nodeType="clickEffect">
                                  <p:stCondLst>
                                    <p:cond delay="0"/>
                                  </p:stCondLst>
                                  <p:childTnLst>
                                    <p:animEffect transition="out" filter="fade">
                                      <p:cBhvr>
                                        <p:cTn id="75" dur="500"/>
                                        <p:tgtEl>
                                          <p:spTgt spid="40"/>
                                        </p:tgtEl>
                                      </p:cBhvr>
                                    </p:animEffect>
                                    <p:set>
                                      <p:cBhvr>
                                        <p:cTn id="76" dur="1" fill="hold">
                                          <p:stCondLst>
                                            <p:cond delay="499"/>
                                          </p:stCondLst>
                                        </p:cTn>
                                        <p:tgtEl>
                                          <p:spTgt spid="40"/>
                                        </p:tgtEl>
                                        <p:attrNameLst>
                                          <p:attrName>style.visibility</p:attrName>
                                        </p:attrNameLst>
                                      </p:cBhvr>
                                      <p:to>
                                        <p:strVal val="hidden"/>
                                      </p:to>
                                    </p:set>
                                  </p:childTnLst>
                                </p:cTn>
                              </p:par>
                              <p:par>
                                <p:cTn id="77" presetID="10" presetClass="entr" presetSubtype="0" fill="hold" grpId="0" nodeType="with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fade">
                                      <p:cBhvr>
                                        <p:cTn id="79" dur="500"/>
                                        <p:tgtEl>
                                          <p:spTgt spid="43"/>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1" fill="hold" nodeType="clickEffect">
                                  <p:stCondLst>
                                    <p:cond delay="0"/>
                                  </p:stCondLst>
                                  <p:childTnLst>
                                    <p:set>
                                      <p:cBhvr>
                                        <p:cTn id="83" dur="1" fill="hold">
                                          <p:stCondLst>
                                            <p:cond delay="0"/>
                                          </p:stCondLst>
                                        </p:cTn>
                                        <p:tgtEl>
                                          <p:spTgt spid="28"/>
                                        </p:tgtEl>
                                        <p:attrNameLst>
                                          <p:attrName>style.visibility</p:attrName>
                                        </p:attrNameLst>
                                      </p:cBhvr>
                                      <p:to>
                                        <p:strVal val="visible"/>
                                      </p:to>
                                    </p:set>
                                    <p:animEffect transition="in" filter="wipe(up)">
                                      <p:cBhvr>
                                        <p:cTn id="84" dur="500"/>
                                        <p:tgtEl>
                                          <p:spTgt spid="28"/>
                                        </p:tgtEl>
                                      </p:cBhvr>
                                    </p:animEffect>
                                  </p:childTnLst>
                                </p:cTn>
                              </p:par>
                            </p:childTnLst>
                          </p:cTn>
                        </p:par>
                        <p:par>
                          <p:cTn id="85" fill="hold">
                            <p:stCondLst>
                              <p:cond delay="500"/>
                            </p:stCondLst>
                            <p:childTnLst>
                              <p:par>
                                <p:cTn id="86" presetID="22" presetClass="exit" presetSubtype="4" fill="hold" nodeType="afterEffect">
                                  <p:stCondLst>
                                    <p:cond delay="0"/>
                                  </p:stCondLst>
                                  <p:childTnLst>
                                    <p:animEffect transition="out" filter="wipe(down)">
                                      <p:cBhvr>
                                        <p:cTn id="87" dur="500"/>
                                        <p:tgtEl>
                                          <p:spTgt spid="28"/>
                                        </p:tgtEl>
                                      </p:cBhvr>
                                    </p:animEffect>
                                    <p:set>
                                      <p:cBhvr>
                                        <p:cTn id="88" dur="1" fill="hold">
                                          <p:stCondLst>
                                            <p:cond delay="499"/>
                                          </p:stCondLst>
                                        </p:cTn>
                                        <p:tgtEl>
                                          <p:spTgt spid="28"/>
                                        </p:tgtEl>
                                        <p:attrNameLst>
                                          <p:attrName>style.visibility</p:attrName>
                                        </p:attrNameLst>
                                      </p:cBhvr>
                                      <p:to>
                                        <p:strVal val="hidden"/>
                                      </p:to>
                                    </p:set>
                                  </p:childTnLst>
                                </p:cTn>
                              </p:par>
                            </p:childTnLst>
                          </p:cTn>
                        </p:par>
                        <p:par>
                          <p:cTn id="89" fill="hold">
                            <p:stCondLst>
                              <p:cond delay="1000"/>
                            </p:stCondLst>
                            <p:childTnLst>
                              <p:par>
                                <p:cTn id="90" presetID="22" presetClass="entr" presetSubtype="1" fill="hold" nodeType="afterEffect">
                                  <p:stCondLst>
                                    <p:cond delay="0"/>
                                  </p:stCondLst>
                                  <p:childTnLst>
                                    <p:set>
                                      <p:cBhvr>
                                        <p:cTn id="91" dur="1" fill="hold">
                                          <p:stCondLst>
                                            <p:cond delay="0"/>
                                          </p:stCondLst>
                                        </p:cTn>
                                        <p:tgtEl>
                                          <p:spTgt spid="28"/>
                                        </p:tgtEl>
                                        <p:attrNameLst>
                                          <p:attrName>style.visibility</p:attrName>
                                        </p:attrNameLst>
                                      </p:cBhvr>
                                      <p:to>
                                        <p:strVal val="visible"/>
                                      </p:to>
                                    </p:set>
                                    <p:animEffect transition="in" filter="wipe(up)">
                                      <p:cBhvr>
                                        <p:cTn id="92" dur="500"/>
                                        <p:tgtEl>
                                          <p:spTgt spid="28"/>
                                        </p:tgtEl>
                                      </p:cBhvr>
                                    </p:animEffect>
                                  </p:childTnLst>
                                </p:cTn>
                              </p:par>
                            </p:childTnLst>
                          </p:cTn>
                        </p:par>
                        <p:par>
                          <p:cTn id="93" fill="hold">
                            <p:stCondLst>
                              <p:cond delay="1500"/>
                            </p:stCondLst>
                            <p:childTnLst>
                              <p:par>
                                <p:cTn id="94" presetID="22" presetClass="exit" presetSubtype="4" fill="hold" nodeType="afterEffect">
                                  <p:stCondLst>
                                    <p:cond delay="0"/>
                                  </p:stCondLst>
                                  <p:childTnLst>
                                    <p:animEffect transition="out" filter="wipe(down)">
                                      <p:cBhvr>
                                        <p:cTn id="95" dur="500"/>
                                        <p:tgtEl>
                                          <p:spTgt spid="28"/>
                                        </p:tgtEl>
                                      </p:cBhvr>
                                    </p:animEffect>
                                    <p:set>
                                      <p:cBhvr>
                                        <p:cTn id="96" dur="1" fill="hold">
                                          <p:stCondLst>
                                            <p:cond delay="499"/>
                                          </p:stCondLst>
                                        </p:cTn>
                                        <p:tgtEl>
                                          <p:spTgt spid="28"/>
                                        </p:tgtEl>
                                        <p:attrNameLst>
                                          <p:attrName>style.visibility</p:attrName>
                                        </p:attrNameLst>
                                      </p:cBhvr>
                                      <p:to>
                                        <p:strVal val="hidden"/>
                                      </p:to>
                                    </p:set>
                                  </p:childTnLst>
                                </p:cTn>
                              </p:par>
                            </p:childTnLst>
                          </p:cTn>
                        </p:par>
                        <p:par>
                          <p:cTn id="97" fill="hold">
                            <p:stCondLst>
                              <p:cond delay="2000"/>
                            </p:stCondLst>
                            <p:childTnLst>
                              <p:par>
                                <p:cTn id="98" presetID="22" presetClass="entr" presetSubtype="1" fill="hold" nodeType="afterEffect">
                                  <p:stCondLst>
                                    <p:cond delay="0"/>
                                  </p:stCondLst>
                                  <p:childTnLst>
                                    <p:set>
                                      <p:cBhvr>
                                        <p:cTn id="99" dur="1" fill="hold">
                                          <p:stCondLst>
                                            <p:cond delay="0"/>
                                          </p:stCondLst>
                                        </p:cTn>
                                        <p:tgtEl>
                                          <p:spTgt spid="28"/>
                                        </p:tgtEl>
                                        <p:attrNameLst>
                                          <p:attrName>style.visibility</p:attrName>
                                        </p:attrNameLst>
                                      </p:cBhvr>
                                      <p:to>
                                        <p:strVal val="visible"/>
                                      </p:to>
                                    </p:set>
                                    <p:animEffect transition="in" filter="wipe(up)">
                                      <p:cBhvr>
                                        <p:cTn id="100" dur="500"/>
                                        <p:tgtEl>
                                          <p:spTgt spid="28"/>
                                        </p:tgtEl>
                                      </p:cBhvr>
                                    </p:animEffect>
                                  </p:childTnLst>
                                </p:cTn>
                              </p:par>
                            </p:childTnLst>
                          </p:cTn>
                        </p:par>
                        <p:par>
                          <p:cTn id="101" fill="hold">
                            <p:stCondLst>
                              <p:cond delay="2500"/>
                            </p:stCondLst>
                            <p:childTnLst>
                              <p:par>
                                <p:cTn id="102" presetID="10" presetClass="exit" presetSubtype="0" fill="hold" grpId="1" nodeType="afterEffect">
                                  <p:stCondLst>
                                    <p:cond delay="0"/>
                                  </p:stCondLst>
                                  <p:childTnLst>
                                    <p:animEffect transition="out" filter="fade">
                                      <p:cBhvr>
                                        <p:cTn id="103" dur="500"/>
                                        <p:tgtEl>
                                          <p:spTgt spid="43"/>
                                        </p:tgtEl>
                                      </p:cBhvr>
                                    </p:animEffect>
                                    <p:set>
                                      <p:cBhvr>
                                        <p:cTn id="104" dur="1" fill="hold">
                                          <p:stCondLst>
                                            <p:cond delay="499"/>
                                          </p:stCondLst>
                                        </p:cTn>
                                        <p:tgtEl>
                                          <p:spTgt spid="43"/>
                                        </p:tgtEl>
                                        <p:attrNameLst>
                                          <p:attrName>style.visibility</p:attrName>
                                        </p:attrNameLst>
                                      </p:cBhvr>
                                      <p:to>
                                        <p:strVal val="hidden"/>
                                      </p:to>
                                    </p:set>
                                  </p:childTnLst>
                                </p:cTn>
                              </p:par>
                              <p:par>
                                <p:cTn id="105" presetID="10" presetClass="entr" presetSubtype="0" fill="hold" grpId="0" nodeType="withEffect">
                                  <p:stCondLst>
                                    <p:cond delay="0"/>
                                  </p:stCondLst>
                                  <p:childTnLst>
                                    <p:set>
                                      <p:cBhvr>
                                        <p:cTn id="106" dur="1" fill="hold">
                                          <p:stCondLst>
                                            <p:cond delay="0"/>
                                          </p:stCondLst>
                                        </p:cTn>
                                        <p:tgtEl>
                                          <p:spTgt spid="42"/>
                                        </p:tgtEl>
                                        <p:attrNameLst>
                                          <p:attrName>style.visibility</p:attrName>
                                        </p:attrNameLst>
                                      </p:cBhvr>
                                      <p:to>
                                        <p:strVal val="visible"/>
                                      </p:to>
                                    </p:set>
                                    <p:animEffect transition="in" filter="fade">
                                      <p:cBhvr>
                                        <p:cTn id="10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3" grpId="0" animBg="1"/>
      <p:bldP spid="14" grpId="0" animBg="1"/>
      <p:bldP spid="17" grpId="0" animBg="1"/>
      <p:bldP spid="20" grpId="0" animBg="1"/>
      <p:bldP spid="21" grpId="0" animBg="1"/>
      <p:bldP spid="22" grpId="0" animBg="1"/>
      <p:bldP spid="23" grpId="0" animBg="1"/>
      <p:bldP spid="37" grpId="0"/>
      <p:bldP spid="40" grpId="0"/>
      <p:bldP spid="40" grpId="1"/>
      <p:bldP spid="42" grpId="0"/>
      <p:bldP spid="43" grpId="0"/>
      <p:bldP spid="43" grpId="1"/>
      <p:bldP spid="34" grpId="1"/>
      <p:bldP spid="35" grpId="1"/>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7" name="TextBox 36"/>
          <p:cNvSpPr txBox="1"/>
          <p:nvPr/>
        </p:nvSpPr>
        <p:spPr>
          <a:xfrm>
            <a:off x="762000" y="5562600"/>
            <a:ext cx="7714052" cy="1200328"/>
          </a:xfrm>
          <a:prstGeom prst="rect">
            <a:avLst/>
          </a:prstGeom>
          <a:noFill/>
        </p:spPr>
        <p:txBody>
          <a:bodyPr wrap="square" rtlCol="0">
            <a:spAutoFit/>
          </a:bodyPr>
          <a:lstStyle/>
          <a:p>
            <a:pPr marL="460375" indent="-460375">
              <a:buFont typeface="Arial"/>
              <a:buChar char="•"/>
            </a:pPr>
            <a:r>
              <a:rPr lang="en-US" sz="2400" dirty="0" smtClean="0"/>
              <a:t>To produce the signal for color vision, retinal must stimulate the opsin protein but this cannot occur while the retinal molecule is in its </a:t>
            </a:r>
            <a:r>
              <a:rPr lang="en-US" sz="2400" b="1" i="1" dirty="0" err="1" smtClean="0"/>
              <a:t>cis</a:t>
            </a:r>
            <a:r>
              <a:rPr lang="en-US" sz="2400" b="1" i="1" dirty="0" smtClean="0"/>
              <a:t>- </a:t>
            </a:r>
            <a:r>
              <a:rPr lang="en-US" sz="2400" dirty="0" smtClean="0"/>
              <a:t>conformation.</a:t>
            </a:r>
            <a:endParaRPr lang="en-US" sz="2400" dirty="0"/>
          </a:p>
        </p:txBody>
      </p:sp>
      <p:pic>
        <p:nvPicPr>
          <p:cNvPr id="2" name="Picture 1" descr="2013-03-17_11-58-00.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1601" y="381386"/>
            <a:ext cx="8991600" cy="4942869"/>
          </a:xfrm>
          <a:prstGeom prst="rect">
            <a:avLst/>
          </a:prstGeom>
        </p:spPr>
      </p:pic>
    </p:spTree>
    <p:extLst>
      <p:ext uri="{BB962C8B-B14F-4D97-AF65-F5344CB8AC3E}">
        <p14:creationId xmlns:p14="http://schemas.microsoft.com/office/powerpoint/2010/main" val="322594010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7" name="TextBox 36"/>
          <p:cNvSpPr txBox="1"/>
          <p:nvPr/>
        </p:nvSpPr>
        <p:spPr>
          <a:xfrm>
            <a:off x="762000" y="5562600"/>
            <a:ext cx="7714052" cy="830997"/>
          </a:xfrm>
          <a:prstGeom prst="rect">
            <a:avLst/>
          </a:prstGeom>
          <a:noFill/>
        </p:spPr>
        <p:txBody>
          <a:bodyPr wrap="square" rtlCol="0">
            <a:spAutoFit/>
          </a:bodyPr>
          <a:lstStyle/>
          <a:p>
            <a:pPr marL="460375" indent="-460375">
              <a:buFont typeface="Arial"/>
              <a:buChar char="•"/>
            </a:pPr>
            <a:r>
              <a:rPr lang="en-US" sz="2400" dirty="0" smtClean="0"/>
              <a:t>When </a:t>
            </a:r>
            <a:r>
              <a:rPr lang="en-US" sz="2400" b="1" i="1" dirty="0"/>
              <a:t>11-cis-</a:t>
            </a:r>
            <a:r>
              <a:rPr lang="en-US" sz="2400" b="1" i="1" dirty="0" smtClean="0"/>
              <a:t>retinal </a:t>
            </a:r>
            <a:r>
              <a:rPr lang="en-US" sz="2400" dirty="0" smtClean="0"/>
              <a:t>absorbs a photon (a basic unit of light), it changes from </a:t>
            </a:r>
            <a:r>
              <a:rPr lang="en-US" sz="2400" b="1" i="1" dirty="0"/>
              <a:t>11-cis-retinal</a:t>
            </a:r>
            <a:r>
              <a:rPr lang="en-US" sz="2400" dirty="0" smtClean="0"/>
              <a:t> to </a:t>
            </a:r>
            <a:r>
              <a:rPr lang="en-US" sz="2400" b="1" i="1" dirty="0"/>
              <a:t>All-trans-retinal</a:t>
            </a:r>
            <a:r>
              <a:rPr lang="en-US" sz="2400" dirty="0" smtClean="0"/>
              <a:t>.</a:t>
            </a:r>
            <a:endParaRPr lang="en-US" sz="2400" dirty="0"/>
          </a:p>
        </p:txBody>
      </p:sp>
      <p:pic>
        <p:nvPicPr>
          <p:cNvPr id="40" name="Picture 39" descr="2013-03-17_11-58-42.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1601" y="381387"/>
            <a:ext cx="8991599" cy="4942868"/>
          </a:xfrm>
          <a:prstGeom prst="rect">
            <a:avLst/>
          </a:prstGeom>
        </p:spPr>
      </p:pic>
    </p:spTree>
    <p:extLst>
      <p:ext uri="{BB962C8B-B14F-4D97-AF65-F5344CB8AC3E}">
        <p14:creationId xmlns:p14="http://schemas.microsoft.com/office/powerpoint/2010/main" val="294392667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3" name="TextBox 32"/>
          <p:cNvSpPr txBox="1"/>
          <p:nvPr/>
        </p:nvSpPr>
        <p:spPr>
          <a:xfrm>
            <a:off x="762000" y="5562600"/>
            <a:ext cx="7714052" cy="830997"/>
          </a:xfrm>
          <a:prstGeom prst="rect">
            <a:avLst/>
          </a:prstGeom>
          <a:noFill/>
        </p:spPr>
        <p:txBody>
          <a:bodyPr wrap="square" rtlCol="0">
            <a:spAutoFit/>
          </a:bodyPr>
          <a:lstStyle/>
          <a:p>
            <a:pPr marL="460375" indent="-460375">
              <a:buFont typeface="Arial"/>
              <a:buChar char="•"/>
            </a:pPr>
            <a:r>
              <a:rPr lang="en-US" sz="2400" b="1" i="1" dirty="0"/>
              <a:t>All-trans-</a:t>
            </a:r>
            <a:r>
              <a:rPr lang="en-US" sz="2400" b="1" i="1" dirty="0" smtClean="0"/>
              <a:t>retinal </a:t>
            </a:r>
            <a:r>
              <a:rPr lang="en-US" sz="2400" dirty="0" smtClean="0"/>
              <a:t>stimulates the opsin in the membrane of the cone cell.</a:t>
            </a:r>
            <a:endParaRPr lang="en-US" sz="2400" dirty="0"/>
          </a:p>
        </p:txBody>
      </p:sp>
      <p:pic>
        <p:nvPicPr>
          <p:cNvPr id="25" name="Picture 24" descr="2013-03-17_11-59-11.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1601" y="381386"/>
            <a:ext cx="8991600" cy="4942869"/>
          </a:xfrm>
          <a:prstGeom prst="rect">
            <a:avLst/>
          </a:prstGeom>
        </p:spPr>
      </p:pic>
    </p:spTree>
    <p:extLst>
      <p:ext uri="{BB962C8B-B14F-4D97-AF65-F5344CB8AC3E}">
        <p14:creationId xmlns:p14="http://schemas.microsoft.com/office/powerpoint/2010/main" val="294392667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7" name="TextBox 36"/>
          <p:cNvSpPr txBox="1"/>
          <p:nvPr/>
        </p:nvSpPr>
        <p:spPr>
          <a:xfrm>
            <a:off x="762000" y="5562600"/>
            <a:ext cx="7714052" cy="830997"/>
          </a:xfrm>
          <a:prstGeom prst="rect">
            <a:avLst/>
          </a:prstGeom>
          <a:noFill/>
        </p:spPr>
        <p:txBody>
          <a:bodyPr wrap="square" rtlCol="0">
            <a:spAutoFit/>
          </a:bodyPr>
          <a:lstStyle/>
          <a:p>
            <a:pPr marL="460375" indent="-460375">
              <a:buFont typeface="Arial"/>
              <a:buChar char="•"/>
            </a:pPr>
            <a:r>
              <a:rPr lang="en-US" sz="2400" dirty="0" smtClean="0"/>
              <a:t>The cone cell sends a signal to the brain, resulting in vision.</a:t>
            </a:r>
            <a:endParaRPr lang="en-US" sz="2400" dirty="0"/>
          </a:p>
        </p:txBody>
      </p:sp>
      <p:pic>
        <p:nvPicPr>
          <p:cNvPr id="25" name="Picture 24" descr="2013-03-17_11-59-39.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1601" y="381387"/>
            <a:ext cx="8991599" cy="4942868"/>
          </a:xfrm>
          <a:prstGeom prst="rect">
            <a:avLst/>
          </a:prstGeom>
        </p:spPr>
      </p:pic>
    </p:spTree>
    <p:extLst>
      <p:ext uri="{BB962C8B-B14F-4D97-AF65-F5344CB8AC3E}">
        <p14:creationId xmlns:p14="http://schemas.microsoft.com/office/powerpoint/2010/main" val="298908123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Role of </a:t>
            </a:r>
            <a:r>
              <a:rPr lang="en-US" dirty="0" err="1" smtClean="0"/>
              <a:t>Opsins</a:t>
            </a:r>
            <a:endParaRPr lang="en-US" dirty="0"/>
          </a:p>
        </p:txBody>
      </p:sp>
      <p:sp>
        <p:nvSpPr>
          <p:cNvPr id="6" name="Content Placeholder 5"/>
          <p:cNvSpPr>
            <a:spLocks noGrp="1"/>
          </p:cNvSpPr>
          <p:nvPr>
            <p:ph sz="half" idx="2"/>
          </p:nvPr>
        </p:nvSpPr>
        <p:spPr>
          <a:xfrm>
            <a:off x="4648200" y="1493072"/>
            <a:ext cx="4267200" cy="5318892"/>
          </a:xfrm>
        </p:spPr>
        <p:txBody>
          <a:bodyPr vert="horz">
            <a:noAutofit/>
          </a:bodyPr>
          <a:lstStyle/>
          <a:p>
            <a:pPr marL="0" indent="0">
              <a:spcBef>
                <a:spcPts val="0"/>
              </a:spcBef>
              <a:buNone/>
            </a:pPr>
            <a:r>
              <a:rPr lang="en-US" sz="2400" dirty="0" smtClean="0"/>
              <a:t>There are three types of </a:t>
            </a:r>
            <a:r>
              <a:rPr lang="en-US" sz="2400" dirty="0" err="1" smtClean="0"/>
              <a:t>opsins</a:t>
            </a:r>
            <a:r>
              <a:rPr lang="en-US" sz="2400" dirty="0" smtClean="0"/>
              <a:t>:</a:t>
            </a:r>
          </a:p>
          <a:p>
            <a:pPr marL="0" indent="0">
              <a:spcBef>
                <a:spcPts val="0"/>
              </a:spcBef>
              <a:buNone/>
            </a:pPr>
            <a:r>
              <a:rPr lang="en-US" sz="2400" dirty="0" smtClean="0">
                <a:solidFill>
                  <a:srgbClr val="1F497D"/>
                </a:solidFill>
              </a:rPr>
              <a:t>Short Wave Sensitive </a:t>
            </a:r>
            <a:r>
              <a:rPr lang="en-US" sz="2400" dirty="0" smtClean="0"/>
              <a:t>(</a:t>
            </a:r>
            <a:r>
              <a:rPr lang="en-US" sz="2400" dirty="0" smtClean="0">
                <a:solidFill>
                  <a:schemeClr val="tx2"/>
                </a:solidFill>
              </a:rPr>
              <a:t>SWS</a:t>
            </a:r>
            <a:r>
              <a:rPr lang="en-US" sz="2400" dirty="0" smtClean="0"/>
              <a:t>)</a:t>
            </a:r>
          </a:p>
          <a:p>
            <a:pPr marL="0" indent="0">
              <a:spcBef>
                <a:spcPts val="0"/>
              </a:spcBef>
              <a:buNone/>
            </a:pPr>
            <a:r>
              <a:rPr lang="en-US" sz="2400" dirty="0" smtClean="0">
                <a:solidFill>
                  <a:srgbClr val="77933C"/>
                </a:solidFill>
              </a:rPr>
              <a:t>Medium Wave Sensitive </a:t>
            </a:r>
            <a:r>
              <a:rPr lang="en-US" sz="2400" dirty="0" smtClean="0"/>
              <a:t>(</a:t>
            </a:r>
            <a:r>
              <a:rPr lang="en-US" sz="2400" dirty="0" smtClean="0">
                <a:solidFill>
                  <a:schemeClr val="accent3">
                    <a:lumMod val="75000"/>
                  </a:schemeClr>
                </a:solidFill>
              </a:rPr>
              <a:t>MWS</a:t>
            </a:r>
            <a:r>
              <a:rPr lang="en-US" sz="2400" dirty="0" smtClean="0"/>
              <a:t>)</a:t>
            </a:r>
          </a:p>
          <a:p>
            <a:pPr marL="0" indent="0">
              <a:spcBef>
                <a:spcPts val="0"/>
              </a:spcBef>
              <a:buNone/>
            </a:pPr>
            <a:r>
              <a:rPr lang="en-US" sz="2400" dirty="0" smtClean="0">
                <a:solidFill>
                  <a:srgbClr val="FF0000"/>
                </a:solidFill>
              </a:rPr>
              <a:t>Long Wave Sensitive </a:t>
            </a:r>
            <a:r>
              <a:rPr lang="en-US" sz="2400" dirty="0" smtClean="0"/>
              <a:t>(</a:t>
            </a:r>
            <a:r>
              <a:rPr lang="en-US" sz="2400" dirty="0" smtClean="0">
                <a:solidFill>
                  <a:srgbClr val="FF0000"/>
                </a:solidFill>
              </a:rPr>
              <a:t>LWS</a:t>
            </a:r>
            <a:r>
              <a:rPr lang="en-US" sz="2400" dirty="0" smtClean="0"/>
              <a:t>)</a:t>
            </a:r>
          </a:p>
          <a:p>
            <a:pPr marL="0" indent="0">
              <a:spcBef>
                <a:spcPts val="0"/>
              </a:spcBef>
              <a:buNone/>
            </a:pPr>
            <a:endParaRPr lang="en-US" sz="2000" dirty="0" smtClean="0"/>
          </a:p>
          <a:p>
            <a:pPr marL="0" indent="0">
              <a:spcBef>
                <a:spcPts val="0"/>
              </a:spcBef>
              <a:buNone/>
            </a:pPr>
            <a:endParaRPr lang="en-US" sz="1800" dirty="0"/>
          </a:p>
          <a:p>
            <a:pPr marL="0" indent="0">
              <a:spcBef>
                <a:spcPts val="0"/>
              </a:spcBef>
              <a:buNone/>
            </a:pPr>
            <a:r>
              <a:rPr lang="en-US" sz="2400" dirty="0" smtClean="0"/>
              <a:t>An individual possessing only </a:t>
            </a:r>
            <a:r>
              <a:rPr lang="en-US" sz="2400" dirty="0">
                <a:solidFill>
                  <a:srgbClr val="1F497D"/>
                </a:solidFill>
              </a:rPr>
              <a:t>SWS</a:t>
            </a:r>
            <a:r>
              <a:rPr lang="en-US" sz="2400" dirty="0"/>
              <a:t> and </a:t>
            </a:r>
            <a:r>
              <a:rPr lang="en-US" sz="2400" dirty="0" smtClean="0">
                <a:solidFill>
                  <a:schemeClr val="accent3">
                    <a:lumMod val="75000"/>
                  </a:schemeClr>
                </a:solidFill>
              </a:rPr>
              <a:t>MWS </a:t>
            </a:r>
            <a:r>
              <a:rPr lang="en-US" sz="2400" dirty="0" err="1" smtClean="0"/>
              <a:t>opsins</a:t>
            </a:r>
            <a:r>
              <a:rPr lang="en-US" sz="2400" dirty="0" smtClean="0"/>
              <a:t> will have dichromatic vision.</a:t>
            </a:r>
            <a:endParaRPr lang="en-US" sz="2400" dirty="0"/>
          </a:p>
          <a:p>
            <a:pPr marL="0" indent="0">
              <a:spcBef>
                <a:spcPts val="0"/>
              </a:spcBef>
              <a:buNone/>
            </a:pPr>
            <a:endParaRPr lang="en-US" sz="2000" dirty="0"/>
          </a:p>
          <a:p>
            <a:pPr marL="0" indent="0">
              <a:spcBef>
                <a:spcPts val="0"/>
              </a:spcBef>
              <a:buNone/>
            </a:pPr>
            <a:r>
              <a:rPr lang="en-US" sz="2400" dirty="0" smtClean="0"/>
              <a:t>An individual possessing </a:t>
            </a:r>
            <a:r>
              <a:rPr lang="en-US" sz="2400" dirty="0">
                <a:solidFill>
                  <a:srgbClr val="1F497D"/>
                </a:solidFill>
              </a:rPr>
              <a:t>SWS</a:t>
            </a:r>
            <a:r>
              <a:rPr lang="en-US" sz="2400" dirty="0"/>
              <a:t>, </a:t>
            </a:r>
            <a:r>
              <a:rPr lang="en-US" sz="2400" dirty="0">
                <a:solidFill>
                  <a:schemeClr val="accent3">
                    <a:lumMod val="75000"/>
                  </a:schemeClr>
                </a:solidFill>
              </a:rPr>
              <a:t>MWS</a:t>
            </a:r>
            <a:r>
              <a:rPr lang="en-US" sz="2400" dirty="0"/>
              <a:t> and </a:t>
            </a:r>
            <a:r>
              <a:rPr lang="en-US" sz="2400" dirty="0" smtClean="0">
                <a:solidFill>
                  <a:srgbClr val="FF0000"/>
                </a:solidFill>
              </a:rPr>
              <a:t>LWS</a:t>
            </a:r>
            <a:r>
              <a:rPr lang="en-US" sz="2400" dirty="0" smtClean="0"/>
              <a:t> </a:t>
            </a:r>
            <a:r>
              <a:rPr lang="en-US" sz="2400" dirty="0" err="1" smtClean="0"/>
              <a:t>opsins</a:t>
            </a:r>
            <a:r>
              <a:rPr lang="en-US" sz="2400" dirty="0" smtClean="0"/>
              <a:t> will have trichromatic vision.</a:t>
            </a:r>
          </a:p>
        </p:txBody>
      </p:sp>
      <p:pic>
        <p:nvPicPr>
          <p:cNvPr id="4" name="Picture 3" descr="2013-03-17_12-03-17.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79400" y="1478538"/>
            <a:ext cx="3984803" cy="4719062"/>
          </a:xfrm>
          <a:prstGeom prst="rect">
            <a:avLst/>
          </a:prstGeom>
        </p:spPr>
      </p:pic>
    </p:spTree>
    <p:extLst>
      <p:ext uri="{BB962C8B-B14F-4D97-AF65-F5344CB8AC3E}">
        <p14:creationId xmlns:p14="http://schemas.microsoft.com/office/powerpoint/2010/main" val="36535717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Does Color Vision Work?</a:t>
            </a:r>
            <a:endParaRPr lang="en-US" dirty="0"/>
          </a:p>
        </p:txBody>
      </p:sp>
      <p:pic>
        <p:nvPicPr>
          <p:cNvPr id="5" name="Picture 4" descr="2012-02-01_12-18-32.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122752" y="1870663"/>
            <a:ext cx="4857554" cy="4629856"/>
          </a:xfrm>
          <a:prstGeom prst="rect">
            <a:avLst/>
          </a:prstGeom>
        </p:spPr>
      </p:pic>
      <p:pic>
        <p:nvPicPr>
          <p:cNvPr id="6" name="Picture 5" descr="red cone.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627923" y="4659019"/>
            <a:ext cx="736600" cy="1587500"/>
          </a:xfrm>
          <a:prstGeom prst="rect">
            <a:avLst/>
          </a:prstGeom>
        </p:spPr>
      </p:pic>
      <p:pic>
        <p:nvPicPr>
          <p:cNvPr id="7" name="Picture 6" descr="blue cone.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788394" y="4659019"/>
            <a:ext cx="736600" cy="1587500"/>
          </a:xfrm>
          <a:prstGeom prst="rect">
            <a:avLst/>
          </a:prstGeom>
        </p:spPr>
      </p:pic>
      <p:pic>
        <p:nvPicPr>
          <p:cNvPr id="8" name="Picture 7" descr="green cone.png"/>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4203699" y="1870663"/>
            <a:ext cx="736600" cy="1587500"/>
          </a:xfrm>
          <a:prstGeom prst="rect">
            <a:avLst/>
          </a:prstGeom>
        </p:spPr>
      </p:pic>
    </p:spTree>
    <p:extLst>
      <p:ext uri="{BB962C8B-B14F-4D97-AF65-F5344CB8AC3E}">
        <p14:creationId xmlns:p14="http://schemas.microsoft.com/office/powerpoint/2010/main" val="35511151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colorblindness?</a:t>
            </a:r>
            <a:endParaRPr lang="en-US" dirty="0"/>
          </a:p>
        </p:txBody>
      </p:sp>
      <p:sp>
        <p:nvSpPr>
          <p:cNvPr id="3" name="Content Placeholder 2"/>
          <p:cNvSpPr>
            <a:spLocks noGrp="1"/>
          </p:cNvSpPr>
          <p:nvPr>
            <p:ph idx="1"/>
          </p:nvPr>
        </p:nvSpPr>
        <p:spPr>
          <a:xfrm>
            <a:off x="457200" y="1600200"/>
            <a:ext cx="8229600" cy="4902200"/>
          </a:xfrm>
        </p:spPr>
        <p:txBody>
          <a:bodyPr>
            <a:normAutofit lnSpcReduction="10000"/>
          </a:bodyPr>
          <a:lstStyle/>
          <a:p>
            <a:pPr marL="0" indent="0" algn="ctr">
              <a:buNone/>
            </a:pPr>
            <a:r>
              <a:rPr lang="en-US" dirty="0" smtClean="0"/>
              <a:t>Reduced ability to interpret light as color.</a:t>
            </a:r>
          </a:p>
          <a:p>
            <a:pPr marL="0" indent="0" algn="ctr">
              <a:buNone/>
            </a:pPr>
            <a:endParaRPr lang="en-US" dirty="0"/>
          </a:p>
          <a:p>
            <a:pPr marL="0" indent="0" algn="ctr">
              <a:buNone/>
            </a:pPr>
            <a:endParaRPr lang="en-US" dirty="0" smtClean="0"/>
          </a:p>
          <a:p>
            <a:pPr marL="0" indent="0" algn="ctr">
              <a:buNone/>
            </a:pPr>
            <a:endParaRPr lang="en-US" dirty="0"/>
          </a:p>
          <a:p>
            <a:pPr marL="0" indent="0" algn="ctr">
              <a:buNone/>
            </a:pPr>
            <a:endParaRPr lang="en-US" dirty="0" smtClean="0"/>
          </a:p>
          <a:p>
            <a:pPr marL="0" indent="0" algn="ctr">
              <a:buNone/>
            </a:pPr>
            <a:endParaRPr lang="en-US" dirty="0"/>
          </a:p>
          <a:p>
            <a:pPr marL="0" indent="0" algn="ctr">
              <a:buNone/>
            </a:pPr>
            <a:endParaRPr lang="en-US" dirty="0" smtClean="0"/>
          </a:p>
          <a:p>
            <a:pPr marL="0" indent="0" algn="ctr">
              <a:buNone/>
            </a:pPr>
            <a:r>
              <a:rPr lang="en-US" dirty="0" smtClean="0"/>
              <a:t>1 in 12 males are colorblind.</a:t>
            </a:r>
          </a:p>
          <a:p>
            <a:pPr marL="0" indent="0" algn="ctr">
              <a:buNone/>
            </a:pPr>
            <a:r>
              <a:rPr lang="en-US" dirty="0" smtClean="0"/>
              <a:t>&lt; 1 in 100 females are colorblind.</a:t>
            </a:r>
            <a:endParaRPr lang="en-US" dirty="0"/>
          </a:p>
        </p:txBody>
      </p:sp>
      <p:pic>
        <p:nvPicPr>
          <p:cNvPr id="4" name="Picture 3"/>
          <p:cNvPicPr>
            <a:picLocks noChangeAspect="1"/>
          </p:cNvPicPr>
          <p:nvPr/>
        </p:nvPicPr>
        <p:blipFill>
          <a:blip r:embed="rId2"/>
          <a:stretch>
            <a:fillRect/>
          </a:stretch>
        </p:blipFill>
        <p:spPr>
          <a:xfrm>
            <a:off x="1241128" y="2682066"/>
            <a:ext cx="6582072" cy="1181177"/>
          </a:xfrm>
          <a:prstGeom prst="rect">
            <a:avLst/>
          </a:prstGeom>
        </p:spPr>
      </p:pic>
      <p:pic>
        <p:nvPicPr>
          <p:cNvPr id="5" name="Picture 4"/>
          <p:cNvPicPr>
            <a:picLocks noChangeAspect="1"/>
          </p:cNvPicPr>
          <p:nvPr/>
        </p:nvPicPr>
        <p:blipFill>
          <a:blip r:embed="rId3"/>
          <a:stretch>
            <a:fillRect/>
          </a:stretch>
        </p:blipFill>
        <p:spPr>
          <a:xfrm rot="10800000">
            <a:off x="1241128" y="4209678"/>
            <a:ext cx="6582072" cy="1181177"/>
          </a:xfrm>
          <a:prstGeom prst="rect">
            <a:avLst/>
          </a:prstGeom>
        </p:spPr>
      </p:pic>
    </p:spTree>
    <p:extLst>
      <p:ext uri="{BB962C8B-B14F-4D97-AF65-F5344CB8AC3E}">
        <p14:creationId xmlns:p14="http://schemas.microsoft.com/office/powerpoint/2010/main" val="3678592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Chromatic Vision: </a:t>
            </a:r>
            <a:r>
              <a:rPr lang="en-US" dirty="0" err="1"/>
              <a:t>Opsins</a:t>
            </a:r>
            <a:endParaRPr lang="en-US" dirty="0"/>
          </a:p>
        </p:txBody>
      </p:sp>
      <p:pic>
        <p:nvPicPr>
          <p:cNvPr id="5" name="Content Placeholder 4"/>
          <p:cNvPicPr>
            <a:picLocks noGrp="1" noChangeAspect="1"/>
          </p:cNvPicPr>
          <p:nvPr>
            <p:ph sz="half" idx="1"/>
          </p:nvPr>
        </p:nvPicPr>
        <p:blipFill>
          <a:blip r:embed="rId3" cstate="email">
            <a:extLst>
              <a:ext uri="{28A0092B-C50C-407E-A947-70E740481C1C}">
                <a14:useLocalDpi xmlns:a14="http://schemas.microsoft.com/office/drawing/2010/main"/>
              </a:ext>
            </a:extLst>
          </a:blip>
          <a:srcRect/>
          <a:stretch>
            <a:fillRect/>
          </a:stretch>
        </p:blipFill>
        <p:spPr>
          <a:xfrm>
            <a:off x="838200" y="1538618"/>
            <a:ext cx="3165040" cy="3546985"/>
          </a:xfrm>
          <a:prstGeom prst="rect">
            <a:avLst/>
          </a:prstGeom>
        </p:spPr>
      </p:pic>
      <p:sp>
        <p:nvSpPr>
          <p:cNvPr id="7" name="TextBox 6"/>
          <p:cNvSpPr txBox="1"/>
          <p:nvPr/>
        </p:nvSpPr>
        <p:spPr>
          <a:xfrm>
            <a:off x="1676400" y="5085603"/>
            <a:ext cx="1371600" cy="307777"/>
          </a:xfrm>
          <a:prstGeom prst="rect">
            <a:avLst/>
          </a:prstGeom>
          <a:noFill/>
        </p:spPr>
        <p:txBody>
          <a:bodyPr wrap="square" rtlCol="0">
            <a:spAutoFit/>
          </a:bodyPr>
          <a:lstStyle/>
          <a:p>
            <a:pPr algn="ctr"/>
            <a:r>
              <a:rPr lang="en-US" sz="1400" b="1" dirty="0" smtClean="0"/>
              <a:t>3D Visualization</a:t>
            </a:r>
            <a:endParaRPr lang="en-US" sz="1400" b="1" dirty="0"/>
          </a:p>
        </p:txBody>
      </p:sp>
      <p:sp>
        <p:nvSpPr>
          <p:cNvPr id="8" name="TextBox 7"/>
          <p:cNvSpPr txBox="1"/>
          <p:nvPr/>
        </p:nvSpPr>
        <p:spPr>
          <a:xfrm>
            <a:off x="6197600" y="5084114"/>
            <a:ext cx="1371600" cy="307777"/>
          </a:xfrm>
          <a:prstGeom prst="rect">
            <a:avLst/>
          </a:prstGeom>
          <a:noFill/>
        </p:spPr>
        <p:txBody>
          <a:bodyPr wrap="square" rtlCol="0">
            <a:spAutoFit/>
          </a:bodyPr>
          <a:lstStyle/>
          <a:p>
            <a:pPr algn="ctr"/>
            <a:r>
              <a:rPr lang="en-US" sz="1400" b="1" dirty="0" smtClean="0"/>
              <a:t>2D Visualization</a:t>
            </a:r>
            <a:endParaRPr lang="en-US" sz="1400" b="1" dirty="0"/>
          </a:p>
        </p:txBody>
      </p:sp>
      <p:sp>
        <p:nvSpPr>
          <p:cNvPr id="9" name="TextBox 8"/>
          <p:cNvSpPr txBox="1"/>
          <p:nvPr/>
        </p:nvSpPr>
        <p:spPr>
          <a:xfrm>
            <a:off x="288606" y="5544484"/>
            <a:ext cx="8499788" cy="830997"/>
          </a:xfrm>
          <a:prstGeom prst="rect">
            <a:avLst/>
          </a:prstGeom>
          <a:noFill/>
        </p:spPr>
        <p:txBody>
          <a:bodyPr wrap="square" rtlCol="0">
            <a:spAutoFit/>
          </a:bodyPr>
          <a:lstStyle/>
          <a:p>
            <a:pPr algn="ctr"/>
            <a:r>
              <a:rPr lang="en-US" sz="2400" dirty="0" smtClean="0"/>
              <a:t>The </a:t>
            </a:r>
            <a:r>
              <a:rPr lang="en-US" sz="2400" dirty="0" err="1" smtClean="0"/>
              <a:t>opsin</a:t>
            </a:r>
            <a:r>
              <a:rPr lang="en-US" sz="2400" dirty="0" smtClean="0"/>
              <a:t> protein is composed of a string of amino acids. </a:t>
            </a:r>
          </a:p>
          <a:p>
            <a:pPr algn="ctr"/>
            <a:r>
              <a:rPr lang="en-US" sz="2400" dirty="0" smtClean="0"/>
              <a:t>Each green dot in the 2D visualization represents one amino acid.</a:t>
            </a:r>
            <a:endParaRPr lang="en-US" sz="2400" dirty="0"/>
          </a:p>
        </p:txBody>
      </p:sp>
      <p:pic>
        <p:nvPicPr>
          <p:cNvPr id="4" name="Picture 3" descr="amino acid opsin_mws.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903647" y="1313032"/>
            <a:ext cx="3884747" cy="3675085"/>
          </a:xfrm>
          <a:prstGeom prst="rect">
            <a:avLst/>
          </a:prstGeom>
        </p:spPr>
      </p:pic>
    </p:spTree>
    <p:extLst>
      <p:ext uri="{BB962C8B-B14F-4D97-AF65-F5344CB8AC3E}">
        <p14:creationId xmlns:p14="http://schemas.microsoft.com/office/powerpoint/2010/main" val="31443936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012-03-07_14-54-11.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24662" y="1257323"/>
            <a:ext cx="2952666" cy="2846870"/>
          </a:xfrm>
          <a:prstGeom prst="rect">
            <a:avLst/>
          </a:prstGeom>
        </p:spPr>
      </p:pic>
      <p:pic>
        <p:nvPicPr>
          <p:cNvPr id="3" name="Picture 2" descr="2012-03-07_14-53-58.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60414" y="1257323"/>
            <a:ext cx="2952665" cy="2846869"/>
          </a:xfrm>
          <a:prstGeom prst="rect">
            <a:avLst/>
          </a:prstGeom>
        </p:spPr>
      </p:pic>
      <p:sp>
        <p:nvSpPr>
          <p:cNvPr id="2" name="Title 1"/>
          <p:cNvSpPr>
            <a:spLocks noGrp="1"/>
          </p:cNvSpPr>
          <p:nvPr>
            <p:ph type="title"/>
          </p:nvPr>
        </p:nvSpPr>
        <p:spPr>
          <a:xfrm>
            <a:off x="457200" y="198438"/>
            <a:ext cx="8229600" cy="1143000"/>
          </a:xfrm>
        </p:spPr>
        <p:txBody>
          <a:bodyPr/>
          <a:lstStyle/>
          <a:p>
            <a:r>
              <a:rPr lang="en-US" dirty="0" smtClean="0"/>
              <a:t>Opsin Structure</a:t>
            </a:r>
            <a:endParaRPr lang="en-US" dirty="0"/>
          </a:p>
        </p:txBody>
      </p:sp>
      <p:sp>
        <p:nvSpPr>
          <p:cNvPr id="7" name="Content Placeholder 2"/>
          <p:cNvSpPr txBox="1">
            <a:spLocks/>
          </p:cNvSpPr>
          <p:nvPr/>
        </p:nvSpPr>
        <p:spPr>
          <a:xfrm>
            <a:off x="457200" y="4267200"/>
            <a:ext cx="8229600" cy="2311400"/>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buFont typeface="Arial"/>
              <a:buNone/>
            </a:pPr>
            <a:r>
              <a:rPr lang="en-US" dirty="0" smtClean="0"/>
              <a:t>The </a:t>
            </a:r>
            <a:r>
              <a:rPr lang="en-US" dirty="0" smtClean="0">
                <a:solidFill>
                  <a:srgbClr val="FF0000"/>
                </a:solidFill>
              </a:rPr>
              <a:t>LWS</a:t>
            </a:r>
            <a:r>
              <a:rPr lang="en-US" dirty="0" smtClean="0"/>
              <a:t> opsin differs from the </a:t>
            </a:r>
            <a:r>
              <a:rPr lang="en-US" dirty="0" smtClean="0">
                <a:solidFill>
                  <a:srgbClr val="008000"/>
                </a:solidFill>
              </a:rPr>
              <a:t>MWS</a:t>
            </a:r>
            <a:r>
              <a:rPr lang="en-US" dirty="0" smtClean="0"/>
              <a:t> opsin in three significant places in the amino acid sequence:</a:t>
            </a:r>
          </a:p>
          <a:p>
            <a:pPr marL="0" indent="0" algn="ctr">
              <a:buFont typeface="Arial"/>
              <a:buNone/>
            </a:pPr>
            <a:r>
              <a:rPr lang="en-US" b="1" dirty="0" smtClean="0"/>
              <a:t>Position 180: </a:t>
            </a:r>
            <a:r>
              <a:rPr lang="en-US" i="1" dirty="0" smtClean="0"/>
              <a:t>alanine </a:t>
            </a:r>
            <a:r>
              <a:rPr lang="en-US" dirty="0" smtClean="0"/>
              <a:t>to </a:t>
            </a:r>
            <a:r>
              <a:rPr lang="en-US" i="1" dirty="0" smtClean="0"/>
              <a:t>serine</a:t>
            </a:r>
            <a:endParaRPr lang="en-US" b="1" dirty="0" smtClean="0"/>
          </a:p>
          <a:p>
            <a:pPr marL="0" indent="0" algn="ctr">
              <a:buFont typeface="Arial"/>
              <a:buNone/>
            </a:pPr>
            <a:r>
              <a:rPr lang="en-US" b="1" dirty="0" smtClean="0"/>
              <a:t>Position 277: </a:t>
            </a:r>
            <a:r>
              <a:rPr lang="en-US" i="1" dirty="0" smtClean="0"/>
              <a:t>phenylalanine</a:t>
            </a:r>
            <a:r>
              <a:rPr lang="en-US" dirty="0" smtClean="0"/>
              <a:t> to </a:t>
            </a:r>
            <a:r>
              <a:rPr lang="en-US" i="1" dirty="0" smtClean="0"/>
              <a:t>tyrosine</a:t>
            </a:r>
          </a:p>
          <a:p>
            <a:pPr marL="0" indent="0" algn="ctr">
              <a:buFont typeface="Arial"/>
              <a:buNone/>
            </a:pPr>
            <a:r>
              <a:rPr lang="en-US" b="1" dirty="0" smtClean="0"/>
              <a:t>Position 285: </a:t>
            </a:r>
            <a:r>
              <a:rPr lang="en-US" i="1" dirty="0" smtClean="0"/>
              <a:t>alanine</a:t>
            </a:r>
            <a:r>
              <a:rPr lang="en-US" dirty="0" smtClean="0"/>
              <a:t> to </a:t>
            </a:r>
            <a:r>
              <a:rPr lang="en-US" i="1" dirty="0" smtClean="0"/>
              <a:t>threonine</a:t>
            </a:r>
          </a:p>
        </p:txBody>
      </p:sp>
      <p:sp>
        <p:nvSpPr>
          <p:cNvPr id="8" name="Content Placeholder 2"/>
          <p:cNvSpPr txBox="1">
            <a:spLocks/>
          </p:cNvSpPr>
          <p:nvPr/>
        </p:nvSpPr>
        <p:spPr>
          <a:xfrm>
            <a:off x="412637" y="1925008"/>
            <a:ext cx="2095274" cy="919791"/>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lgn="ctr">
              <a:buNone/>
            </a:pPr>
            <a:r>
              <a:rPr lang="en-US" dirty="0" smtClean="0">
                <a:solidFill>
                  <a:srgbClr val="008000"/>
                </a:solidFill>
              </a:rPr>
              <a:t>MWS</a:t>
            </a:r>
            <a:r>
              <a:rPr lang="en-US" dirty="0" smtClean="0"/>
              <a:t> </a:t>
            </a:r>
          </a:p>
          <a:p>
            <a:pPr marL="0" indent="0" algn="ctr">
              <a:buNone/>
            </a:pPr>
            <a:r>
              <a:rPr lang="en-US" dirty="0" smtClean="0"/>
              <a:t>opsin</a:t>
            </a:r>
            <a:endParaRPr lang="en-US" dirty="0"/>
          </a:p>
        </p:txBody>
      </p:sp>
      <p:sp>
        <p:nvSpPr>
          <p:cNvPr id="10" name="Content Placeholder 2"/>
          <p:cNvSpPr txBox="1">
            <a:spLocks/>
          </p:cNvSpPr>
          <p:nvPr/>
        </p:nvSpPr>
        <p:spPr>
          <a:xfrm>
            <a:off x="4216400" y="1899607"/>
            <a:ext cx="2095274" cy="919791"/>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lgn="ctr">
              <a:buNone/>
            </a:pPr>
            <a:r>
              <a:rPr lang="en-US" dirty="0" smtClean="0">
                <a:solidFill>
                  <a:srgbClr val="FF0000"/>
                </a:solidFill>
              </a:rPr>
              <a:t>LWS</a:t>
            </a:r>
          </a:p>
          <a:p>
            <a:pPr marL="0" indent="0" algn="ctr">
              <a:buNone/>
            </a:pPr>
            <a:r>
              <a:rPr lang="en-US" dirty="0" smtClean="0"/>
              <a:t>opsin</a:t>
            </a:r>
            <a:endParaRPr lang="en-US" dirty="0"/>
          </a:p>
        </p:txBody>
      </p:sp>
      <p:sp>
        <p:nvSpPr>
          <p:cNvPr id="16" name="Oval 15"/>
          <p:cNvSpPr/>
          <p:nvPr/>
        </p:nvSpPr>
        <p:spPr>
          <a:xfrm>
            <a:off x="7366001" y="2313216"/>
            <a:ext cx="317500" cy="299357"/>
          </a:xfrm>
          <a:prstGeom prst="ellipse">
            <a:avLst/>
          </a:prstGeom>
          <a:noFill/>
          <a:ln w="190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Oval 16"/>
          <p:cNvSpPr/>
          <p:nvPr/>
        </p:nvSpPr>
        <p:spPr>
          <a:xfrm>
            <a:off x="7298872" y="2674260"/>
            <a:ext cx="317500" cy="299357"/>
          </a:xfrm>
          <a:prstGeom prst="ellipse">
            <a:avLst/>
          </a:prstGeom>
          <a:noFill/>
          <a:ln w="190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Oval 10"/>
          <p:cNvSpPr/>
          <p:nvPr/>
        </p:nvSpPr>
        <p:spPr>
          <a:xfrm>
            <a:off x="6771151" y="2545442"/>
            <a:ext cx="317500" cy="299357"/>
          </a:xfrm>
          <a:prstGeom prst="ellipse">
            <a:avLst/>
          </a:prstGeom>
          <a:noFill/>
          <a:ln w="190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1326536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Opsin Response to Light </a:t>
            </a:r>
            <a:endParaRPr lang="en-US" dirty="0"/>
          </a:p>
        </p:txBody>
      </p:sp>
      <p:sp>
        <p:nvSpPr>
          <p:cNvPr id="4" name="Content Placeholder 3"/>
          <p:cNvSpPr>
            <a:spLocks noGrp="1"/>
          </p:cNvSpPr>
          <p:nvPr>
            <p:ph sz="half" idx="1"/>
          </p:nvPr>
        </p:nvSpPr>
        <p:spPr/>
        <p:txBody>
          <a:bodyPr>
            <a:normAutofit/>
          </a:bodyPr>
          <a:lstStyle/>
          <a:p>
            <a:pPr>
              <a:buNone/>
            </a:pPr>
            <a:r>
              <a:rPr lang="en-US" dirty="0" smtClean="0"/>
              <a:t>The responses to light of each </a:t>
            </a:r>
            <a:r>
              <a:rPr lang="en-US" dirty="0" err="1" smtClean="0"/>
              <a:t>opsin</a:t>
            </a:r>
            <a:r>
              <a:rPr lang="en-US" dirty="0" smtClean="0"/>
              <a:t> protein (</a:t>
            </a:r>
            <a:r>
              <a:rPr lang="en-US" dirty="0" smtClean="0">
                <a:solidFill>
                  <a:srgbClr val="0000FF"/>
                </a:solidFill>
              </a:rPr>
              <a:t>S</a:t>
            </a:r>
            <a:r>
              <a:rPr lang="en-US" dirty="0" smtClean="0"/>
              <a:t>, </a:t>
            </a:r>
            <a:r>
              <a:rPr lang="en-US" dirty="0" smtClean="0">
                <a:solidFill>
                  <a:srgbClr val="008000"/>
                </a:solidFill>
              </a:rPr>
              <a:t>M</a:t>
            </a:r>
            <a:r>
              <a:rPr lang="en-US" dirty="0" smtClean="0"/>
              <a:t> and </a:t>
            </a:r>
            <a:r>
              <a:rPr lang="en-US" dirty="0" smtClean="0">
                <a:solidFill>
                  <a:srgbClr val="FF0000"/>
                </a:solidFill>
              </a:rPr>
              <a:t>L</a:t>
            </a:r>
            <a:r>
              <a:rPr lang="en-US" dirty="0" smtClean="0"/>
              <a:t>) in </a:t>
            </a:r>
            <a:r>
              <a:rPr lang="en-US" dirty="0" err="1" smtClean="0"/>
              <a:t>trichromats</a:t>
            </a:r>
            <a:r>
              <a:rPr lang="en-US" dirty="0" smtClean="0"/>
              <a:t> are shown to the right.</a:t>
            </a:r>
          </a:p>
          <a:p>
            <a:pPr>
              <a:buNone/>
            </a:pPr>
            <a:r>
              <a:rPr lang="en-US" dirty="0" smtClean="0"/>
              <a:t>Note how similar the curves look for </a:t>
            </a:r>
            <a:r>
              <a:rPr lang="en-US" dirty="0" smtClean="0">
                <a:solidFill>
                  <a:srgbClr val="008000"/>
                </a:solidFill>
              </a:rPr>
              <a:t>M</a:t>
            </a:r>
            <a:r>
              <a:rPr lang="en-US" dirty="0" smtClean="0"/>
              <a:t> and </a:t>
            </a:r>
            <a:r>
              <a:rPr lang="en-US" dirty="0" smtClean="0">
                <a:solidFill>
                  <a:srgbClr val="FF0000"/>
                </a:solidFill>
              </a:rPr>
              <a:t>L</a:t>
            </a:r>
            <a:r>
              <a:rPr lang="en-US" dirty="0" smtClean="0"/>
              <a:t>. The </a:t>
            </a:r>
            <a:r>
              <a:rPr lang="en-US" dirty="0" smtClean="0">
                <a:solidFill>
                  <a:srgbClr val="FF0000"/>
                </a:solidFill>
              </a:rPr>
              <a:t>L</a:t>
            </a:r>
            <a:r>
              <a:rPr lang="en-US" dirty="0" smtClean="0"/>
              <a:t> curve is shifted by about 30 nm response maximum to the right (longer wavelength).</a:t>
            </a:r>
            <a:endParaRPr lang="en-US" dirty="0"/>
          </a:p>
        </p:txBody>
      </p:sp>
      <p:pic>
        <p:nvPicPr>
          <p:cNvPr id="9" name="Picture 8" descr="410px-Cone-response.svg.png"/>
          <p:cNvPicPr>
            <a:picLocks noChangeAspect="1"/>
          </p:cNvPicPr>
          <p:nvPr/>
        </p:nvPicPr>
        <p:blipFill>
          <a:blip r:embed="rId3"/>
          <a:stretch>
            <a:fillRect/>
          </a:stretch>
        </p:blipFill>
        <p:spPr>
          <a:xfrm>
            <a:off x="4495800" y="2260600"/>
            <a:ext cx="4238256" cy="2667000"/>
          </a:xfrm>
          <a:prstGeom prst="rect">
            <a:avLst/>
          </a:prstGeom>
        </p:spPr>
      </p:pic>
    </p:spTree>
    <p:extLst>
      <p:ext uri="{BB962C8B-B14F-4D97-AF65-F5344CB8AC3E}">
        <p14:creationId xmlns:p14="http://schemas.microsoft.com/office/powerpoint/2010/main" val="201032394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Opsin Response to Light</a:t>
            </a:r>
            <a:endParaRPr lang="en-US" dirty="0"/>
          </a:p>
        </p:txBody>
      </p:sp>
      <p:sp>
        <p:nvSpPr>
          <p:cNvPr id="4" name="Content Placeholder 3"/>
          <p:cNvSpPr>
            <a:spLocks noGrp="1"/>
          </p:cNvSpPr>
          <p:nvPr>
            <p:ph sz="half" idx="1"/>
          </p:nvPr>
        </p:nvSpPr>
        <p:spPr/>
        <p:txBody>
          <a:bodyPr>
            <a:normAutofit/>
          </a:bodyPr>
          <a:lstStyle/>
          <a:p>
            <a:pPr marL="0" indent="0">
              <a:buNone/>
            </a:pPr>
            <a:r>
              <a:rPr lang="en-US" dirty="0" smtClean="0"/>
              <a:t>A third </a:t>
            </a:r>
            <a:r>
              <a:rPr lang="en-US" dirty="0" err="1" smtClean="0"/>
              <a:t>opsin</a:t>
            </a:r>
            <a:r>
              <a:rPr lang="en-US" dirty="0" smtClean="0"/>
              <a:t> provides another channel for sending color signals to the brain. </a:t>
            </a:r>
          </a:p>
          <a:p>
            <a:pPr marL="0" indent="0">
              <a:buNone/>
            </a:pPr>
            <a:r>
              <a:rPr lang="en-US" dirty="0" smtClean="0"/>
              <a:t>Three </a:t>
            </a:r>
            <a:r>
              <a:rPr lang="en-US" dirty="0" err="1" smtClean="0"/>
              <a:t>opsin</a:t>
            </a:r>
            <a:r>
              <a:rPr lang="en-US" dirty="0" smtClean="0"/>
              <a:t> proteins allow the eye to detect a richer variety of light wavelengths resulting in the ability to distinguish more colors</a:t>
            </a:r>
            <a:r>
              <a:rPr lang="en-US" dirty="0"/>
              <a:t>.</a:t>
            </a:r>
          </a:p>
        </p:txBody>
      </p:sp>
      <p:pic>
        <p:nvPicPr>
          <p:cNvPr id="10" name="Picture 9" descr="410px-Cone-response.svg.png"/>
          <p:cNvPicPr>
            <a:picLocks noChangeAspect="1"/>
          </p:cNvPicPr>
          <p:nvPr/>
        </p:nvPicPr>
        <p:blipFill>
          <a:blip r:embed="rId2"/>
          <a:stretch>
            <a:fillRect/>
          </a:stretch>
        </p:blipFill>
        <p:spPr>
          <a:xfrm>
            <a:off x="4495800" y="2260600"/>
            <a:ext cx="4238256" cy="2667000"/>
          </a:xfrm>
          <a:prstGeom prst="rect">
            <a:avLst/>
          </a:prstGeom>
        </p:spPr>
      </p:pic>
    </p:spTree>
    <p:extLst>
      <p:ext uri="{BB962C8B-B14F-4D97-AF65-F5344CB8AC3E}">
        <p14:creationId xmlns:p14="http://schemas.microsoft.com/office/powerpoint/2010/main" val="319352424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9600" y="2209800"/>
            <a:ext cx="1609436" cy="3220485"/>
          </a:xfrm>
          <a:prstGeom prst="rect">
            <a:avLst/>
          </a:prstGeom>
        </p:spPr>
      </p:pic>
      <p:sp>
        <p:nvSpPr>
          <p:cNvPr id="7" name="Title 6"/>
          <p:cNvSpPr>
            <a:spLocks noGrp="1"/>
          </p:cNvSpPr>
          <p:nvPr>
            <p:ph type="title"/>
          </p:nvPr>
        </p:nvSpPr>
        <p:spPr>
          <a:xfrm>
            <a:off x="457200" y="228600"/>
            <a:ext cx="8229600" cy="1676400"/>
          </a:xfrm>
        </p:spPr>
        <p:txBody>
          <a:bodyPr>
            <a:normAutofit fontScale="90000"/>
          </a:bodyPr>
          <a:lstStyle/>
          <a:p>
            <a:r>
              <a:rPr lang="en-US" sz="5400" dirty="0" smtClean="0"/>
              <a:t>The Genetics of</a:t>
            </a:r>
            <a:br>
              <a:rPr lang="en-US" sz="5400" dirty="0" smtClean="0"/>
            </a:br>
            <a:r>
              <a:rPr lang="en-US" sz="5400" dirty="0" smtClean="0"/>
              <a:t>Color Vision in Monkeys</a:t>
            </a:r>
            <a:endParaRPr lang="en-US" sz="5400" dirty="0"/>
          </a:p>
        </p:txBody>
      </p:sp>
      <p:pic>
        <p:nvPicPr>
          <p:cNvPr id="10" name="Picture 9"/>
          <p:cNvPicPr>
            <a:picLocks noChangeAspect="1"/>
          </p:cNvPicPr>
          <p:nvPr/>
        </p:nvPicPr>
        <p:blipFill>
          <a:blip r:embed="rId4"/>
          <a:stretch>
            <a:fillRect/>
          </a:stretch>
        </p:blipFill>
        <p:spPr>
          <a:xfrm flipH="1">
            <a:off x="6900977" y="2209801"/>
            <a:ext cx="1557221" cy="3220484"/>
          </a:xfrm>
          <a:prstGeom prst="rect">
            <a:avLst/>
          </a:prstGeom>
        </p:spPr>
      </p:pic>
      <p:cxnSp>
        <p:nvCxnSpPr>
          <p:cNvPr id="6" name="Straight Connector 5"/>
          <p:cNvCxnSpPr/>
          <p:nvPr/>
        </p:nvCxnSpPr>
        <p:spPr>
          <a:xfrm>
            <a:off x="6900981" y="2209801"/>
            <a:ext cx="0" cy="3213555"/>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pic>
        <p:nvPicPr>
          <p:cNvPr id="2" name="Picture 1"/>
          <p:cNvPicPr>
            <a:picLocks noChangeAspect="1"/>
          </p:cNvPicPr>
          <p:nvPr/>
        </p:nvPicPr>
        <p:blipFill>
          <a:blip r:embed="rId5"/>
          <a:stretch>
            <a:fillRect/>
          </a:stretch>
        </p:blipFill>
        <p:spPr>
          <a:xfrm>
            <a:off x="2063750" y="2209799"/>
            <a:ext cx="4916606" cy="3220485"/>
          </a:xfrm>
          <a:prstGeom prst="rect">
            <a:avLst/>
          </a:prstGeom>
        </p:spPr>
      </p:pic>
    </p:spTree>
    <p:extLst>
      <p:ext uri="{BB962C8B-B14F-4D97-AF65-F5344CB8AC3E}">
        <p14:creationId xmlns:p14="http://schemas.microsoft.com/office/powerpoint/2010/main" val="343601051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Genetics of Color Vision</a:t>
            </a:r>
            <a:endParaRPr lang="en-US" dirty="0"/>
          </a:p>
        </p:txBody>
      </p:sp>
      <p:sp>
        <p:nvSpPr>
          <p:cNvPr id="3" name="Content Placeholder 2"/>
          <p:cNvSpPr>
            <a:spLocks noGrp="1"/>
          </p:cNvSpPr>
          <p:nvPr>
            <p:ph idx="1"/>
          </p:nvPr>
        </p:nvSpPr>
        <p:spPr/>
        <p:txBody>
          <a:bodyPr/>
          <a:lstStyle/>
          <a:p>
            <a:r>
              <a:rPr lang="en-US" dirty="0" smtClean="0"/>
              <a:t>The section of DNA on a chromosome that codes for an </a:t>
            </a:r>
            <a:r>
              <a:rPr lang="en-US" dirty="0" err="1" smtClean="0"/>
              <a:t>opsin</a:t>
            </a:r>
            <a:r>
              <a:rPr lang="en-US" dirty="0" smtClean="0"/>
              <a:t> protein is called an </a:t>
            </a:r>
            <a:r>
              <a:rPr lang="en-US" i="1" dirty="0" err="1" smtClean="0"/>
              <a:t>opsin</a:t>
            </a:r>
            <a:r>
              <a:rPr lang="en-US" i="1" dirty="0" smtClean="0"/>
              <a:t> gene</a:t>
            </a:r>
            <a:r>
              <a:rPr lang="en-US" dirty="0" smtClean="0"/>
              <a:t>.</a:t>
            </a:r>
            <a:endParaRPr lang="en-US" dirty="0"/>
          </a:p>
        </p:txBody>
      </p:sp>
      <p:pic>
        <p:nvPicPr>
          <p:cNvPr id="6146" name="Picture 2" descr="C:\Users\PWhite\Dropbox\Evo-Ed Website\EvoEd_Images\ChromToGene.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878558" y="2971800"/>
            <a:ext cx="5523133" cy="342600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88810454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Location of Opsin Genes</a:t>
            </a:r>
            <a:endParaRPr lang="en-US" dirty="0"/>
          </a:p>
        </p:txBody>
      </p:sp>
      <p:sp>
        <p:nvSpPr>
          <p:cNvPr id="3" name="Content Placeholder 2"/>
          <p:cNvSpPr>
            <a:spLocks noGrp="1"/>
          </p:cNvSpPr>
          <p:nvPr>
            <p:ph idx="1"/>
          </p:nvPr>
        </p:nvSpPr>
        <p:spPr>
          <a:xfrm>
            <a:off x="270932" y="1600200"/>
            <a:ext cx="4038600" cy="4827221"/>
          </a:xfrm>
        </p:spPr>
        <p:txBody>
          <a:bodyPr>
            <a:normAutofit/>
          </a:bodyPr>
          <a:lstStyle/>
          <a:p>
            <a:pPr marL="0" indent="0">
              <a:buNone/>
            </a:pPr>
            <a:r>
              <a:rPr lang="en-US" sz="3400" dirty="0" smtClean="0"/>
              <a:t>The gene coding for the </a:t>
            </a:r>
            <a:r>
              <a:rPr lang="en-US" sz="3400" dirty="0" smtClean="0">
                <a:solidFill>
                  <a:schemeClr val="tx2">
                    <a:lumMod val="60000"/>
                    <a:lumOff val="40000"/>
                  </a:schemeClr>
                </a:solidFill>
              </a:rPr>
              <a:t>SWS</a:t>
            </a:r>
            <a:r>
              <a:rPr lang="en-US" sz="3400" dirty="0" smtClean="0"/>
              <a:t> </a:t>
            </a:r>
            <a:r>
              <a:rPr lang="en-US" sz="3400" dirty="0" err="1" smtClean="0"/>
              <a:t>opsin</a:t>
            </a:r>
            <a:r>
              <a:rPr lang="en-US" sz="3400" dirty="0" smtClean="0"/>
              <a:t> protein is located on chromosome #7.</a:t>
            </a:r>
            <a:endParaRPr lang="en-US" sz="1050" dirty="0" smtClean="0"/>
          </a:p>
          <a:p>
            <a:pPr marL="0" indent="0">
              <a:buNone/>
            </a:pPr>
            <a:endParaRPr lang="en-US" sz="1200" dirty="0" smtClean="0"/>
          </a:p>
          <a:p>
            <a:pPr marL="0" indent="0">
              <a:buNone/>
            </a:pPr>
            <a:r>
              <a:rPr lang="en-US" sz="3400" dirty="0" smtClean="0"/>
              <a:t>The gene coding for the </a:t>
            </a:r>
            <a:r>
              <a:rPr lang="en-US" sz="3400" dirty="0" smtClean="0">
                <a:solidFill>
                  <a:srgbClr val="008000"/>
                </a:solidFill>
              </a:rPr>
              <a:t>MWS</a:t>
            </a:r>
            <a:r>
              <a:rPr lang="en-US" sz="3400" dirty="0" smtClean="0"/>
              <a:t> and </a:t>
            </a:r>
            <a:r>
              <a:rPr lang="en-US" sz="3400" dirty="0" smtClean="0">
                <a:solidFill>
                  <a:srgbClr val="FF0000"/>
                </a:solidFill>
              </a:rPr>
              <a:t>LWS</a:t>
            </a:r>
            <a:r>
              <a:rPr lang="en-US" sz="3400" dirty="0" smtClean="0"/>
              <a:t> </a:t>
            </a:r>
            <a:r>
              <a:rPr lang="en-US" sz="3400" dirty="0" err="1" smtClean="0"/>
              <a:t>opsins</a:t>
            </a:r>
            <a:r>
              <a:rPr lang="en-US" sz="3400" dirty="0" smtClean="0"/>
              <a:t> are located on the X-chromosome.</a:t>
            </a:r>
            <a:endParaRPr lang="en-US" sz="3400" dirty="0"/>
          </a:p>
        </p:txBody>
      </p:sp>
      <p:pic>
        <p:nvPicPr>
          <p:cNvPr id="7170" name="Picture 2" descr="C:\Users\PWhite\Dropbox\Evo-Ed Website\EvoEd_Images\Primate\color_genes.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309532" y="1623586"/>
            <a:ext cx="4714875" cy="4803835"/>
          </a:xfrm>
          <a:prstGeom prst="rect">
            <a:avLst/>
          </a:prstGeom>
          <a:noFill/>
          <a:ln>
            <a:solidFill>
              <a:schemeClr val="tx1"/>
            </a:solidFill>
          </a:ln>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44855338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descr="C:\Users\PWhite\Dropbox\Evo-Ed Website\EvoEd_Images\Primate\duplication_mutation.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410075" y="1257299"/>
            <a:ext cx="4666388" cy="5545878"/>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1"/>
          <p:cNvSpPr>
            <a:spLocks noGrp="1"/>
          </p:cNvSpPr>
          <p:nvPr>
            <p:ph type="title"/>
          </p:nvPr>
        </p:nvSpPr>
        <p:spPr/>
        <p:txBody>
          <a:bodyPr/>
          <a:lstStyle/>
          <a:p>
            <a:r>
              <a:rPr lang="en-US" dirty="0" smtClean="0"/>
              <a:t>Evolution of </a:t>
            </a:r>
            <a:r>
              <a:rPr lang="en-US" dirty="0" smtClean="0">
                <a:solidFill>
                  <a:srgbClr val="FF0000"/>
                </a:solidFill>
              </a:rPr>
              <a:t>LWS</a:t>
            </a:r>
            <a:r>
              <a:rPr lang="en-US" dirty="0" smtClean="0"/>
              <a:t> Opsin Gene</a:t>
            </a:r>
            <a:endParaRPr lang="en-US" dirty="0"/>
          </a:p>
        </p:txBody>
      </p:sp>
      <p:sp>
        <p:nvSpPr>
          <p:cNvPr id="50" name="Content Placeholder 2"/>
          <p:cNvSpPr>
            <a:spLocks noGrp="1"/>
          </p:cNvSpPr>
          <p:nvPr>
            <p:ph idx="1"/>
          </p:nvPr>
        </p:nvSpPr>
        <p:spPr>
          <a:xfrm>
            <a:off x="270932" y="1600200"/>
            <a:ext cx="4038600" cy="4827221"/>
          </a:xfrm>
        </p:spPr>
        <p:txBody>
          <a:bodyPr>
            <a:normAutofit/>
          </a:bodyPr>
          <a:lstStyle/>
          <a:p>
            <a:pPr marL="0" indent="0">
              <a:buNone/>
            </a:pPr>
            <a:r>
              <a:rPr lang="en-US" sz="3400" dirty="0" smtClean="0"/>
              <a:t>The </a:t>
            </a:r>
            <a:r>
              <a:rPr lang="en-US" sz="3400" dirty="0">
                <a:solidFill>
                  <a:srgbClr val="FF0000"/>
                </a:solidFill>
              </a:rPr>
              <a:t>LWS</a:t>
            </a:r>
            <a:r>
              <a:rPr lang="en-US" sz="3400" dirty="0"/>
              <a:t> </a:t>
            </a:r>
            <a:r>
              <a:rPr lang="en-US" sz="3400" dirty="0" smtClean="0"/>
              <a:t>gene arose through gene duplication and gene mutation of the </a:t>
            </a:r>
            <a:r>
              <a:rPr lang="en-US" sz="3400" dirty="0" smtClean="0">
                <a:solidFill>
                  <a:srgbClr val="008000"/>
                </a:solidFill>
              </a:rPr>
              <a:t>MWS</a:t>
            </a:r>
            <a:r>
              <a:rPr lang="en-US" sz="3400" dirty="0" smtClean="0"/>
              <a:t> gene on the X-chromosome.</a:t>
            </a:r>
            <a:endParaRPr lang="en-US" sz="3400" dirty="0"/>
          </a:p>
        </p:txBody>
      </p:sp>
    </p:spTree>
    <p:extLst>
      <p:ext uri="{BB962C8B-B14F-4D97-AF65-F5344CB8AC3E}">
        <p14:creationId xmlns:p14="http://schemas.microsoft.com/office/powerpoint/2010/main" val="279153332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PWhite\Dropbox\Evo-Ed Website\EvoEd_Images\Primate\duplication_mutation.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410075" y="1257299"/>
            <a:ext cx="4666388" cy="5545878"/>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1"/>
          <p:cNvSpPr>
            <a:spLocks noGrp="1"/>
          </p:cNvSpPr>
          <p:nvPr>
            <p:ph type="title"/>
          </p:nvPr>
        </p:nvSpPr>
        <p:spPr/>
        <p:txBody>
          <a:bodyPr>
            <a:normAutofit/>
          </a:bodyPr>
          <a:lstStyle/>
          <a:p>
            <a:r>
              <a:rPr lang="en-US" dirty="0" smtClean="0"/>
              <a:t>Origin of the </a:t>
            </a:r>
            <a:r>
              <a:rPr lang="en-US" dirty="0" smtClean="0">
                <a:solidFill>
                  <a:srgbClr val="FF0000"/>
                </a:solidFill>
              </a:rPr>
              <a:t>LWS </a:t>
            </a:r>
            <a:r>
              <a:rPr lang="en-US" dirty="0" err="1" smtClean="0"/>
              <a:t>Opsin</a:t>
            </a:r>
            <a:r>
              <a:rPr lang="en-US" dirty="0" smtClean="0"/>
              <a:t> Gene</a:t>
            </a:r>
            <a:endParaRPr lang="en-US" dirty="0"/>
          </a:p>
        </p:txBody>
      </p:sp>
      <p:sp>
        <p:nvSpPr>
          <p:cNvPr id="50" name="Content Placeholder 2"/>
          <p:cNvSpPr>
            <a:spLocks noGrp="1"/>
          </p:cNvSpPr>
          <p:nvPr>
            <p:ph idx="1"/>
          </p:nvPr>
        </p:nvSpPr>
        <p:spPr>
          <a:xfrm>
            <a:off x="270932" y="1600200"/>
            <a:ext cx="4038600" cy="4827221"/>
          </a:xfrm>
        </p:spPr>
        <p:txBody>
          <a:bodyPr>
            <a:normAutofit/>
          </a:bodyPr>
          <a:lstStyle/>
          <a:p>
            <a:pPr marL="0" indent="0">
              <a:buNone/>
            </a:pPr>
            <a:r>
              <a:rPr lang="en-US" sz="3400" dirty="0"/>
              <a:t>The </a:t>
            </a:r>
            <a:r>
              <a:rPr lang="en-US" sz="3400" dirty="0">
                <a:solidFill>
                  <a:srgbClr val="FF0000"/>
                </a:solidFill>
              </a:rPr>
              <a:t>LWS</a:t>
            </a:r>
            <a:r>
              <a:rPr lang="en-US" sz="3400" dirty="0"/>
              <a:t> gene arose through gene duplication and gene mutation of the </a:t>
            </a:r>
            <a:r>
              <a:rPr lang="en-US" sz="3400" dirty="0">
                <a:solidFill>
                  <a:srgbClr val="008000"/>
                </a:solidFill>
              </a:rPr>
              <a:t>MWS</a:t>
            </a:r>
            <a:r>
              <a:rPr lang="en-US" sz="3400" dirty="0"/>
              <a:t> gene on the X-chromosome.</a:t>
            </a:r>
          </a:p>
        </p:txBody>
      </p:sp>
      <p:sp>
        <p:nvSpPr>
          <p:cNvPr id="3" name="Oval 2"/>
          <p:cNvSpPr/>
          <p:nvPr/>
        </p:nvSpPr>
        <p:spPr>
          <a:xfrm>
            <a:off x="5133975" y="2883150"/>
            <a:ext cx="1558925" cy="745875"/>
          </a:xfrm>
          <a:prstGeom prst="ellipse">
            <a:avLst/>
          </a:prstGeom>
          <a:noFill/>
          <a:ln w="571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5998559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Gene Duplication</a:t>
            </a:r>
            <a:endParaRPr lang="en-US" dirty="0"/>
          </a:p>
        </p:txBody>
      </p:sp>
      <p:pic>
        <p:nvPicPr>
          <p:cNvPr id="4" name="Picture 3" descr="2012-02-01_15-17-37.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7458" y="1272213"/>
            <a:ext cx="8541388" cy="5511431"/>
          </a:xfrm>
          <a:prstGeom prst="rect">
            <a:avLst/>
          </a:prstGeom>
        </p:spPr>
      </p:pic>
    </p:spTree>
    <p:extLst>
      <p:ext uri="{BB962C8B-B14F-4D97-AF65-F5344CB8AC3E}">
        <p14:creationId xmlns:p14="http://schemas.microsoft.com/office/powerpoint/2010/main" val="8617624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Are You Colorblind?</a:t>
            </a:r>
            <a:endParaRPr lang="en-US" dirty="0"/>
          </a:p>
        </p:txBody>
      </p:sp>
      <p:sp>
        <p:nvSpPr>
          <p:cNvPr id="3" name="Content Placeholder 2"/>
          <p:cNvSpPr>
            <a:spLocks noGrp="1"/>
          </p:cNvSpPr>
          <p:nvPr>
            <p:ph idx="1"/>
          </p:nvPr>
        </p:nvSpPr>
        <p:spPr/>
        <p:txBody>
          <a:bodyPr>
            <a:normAutofit/>
          </a:bodyPr>
          <a:lstStyle/>
          <a:p>
            <a:pPr marL="514350" indent="-514350">
              <a:buAutoNum type="alphaUcParenR"/>
            </a:pPr>
            <a:r>
              <a:rPr lang="en-US" dirty="0" smtClean="0"/>
              <a:t>No (Female)</a:t>
            </a:r>
          </a:p>
          <a:p>
            <a:pPr marL="0" indent="0">
              <a:buNone/>
            </a:pPr>
            <a:endParaRPr lang="en-US" sz="1400" dirty="0" smtClean="0"/>
          </a:p>
          <a:p>
            <a:pPr marL="514350" indent="-514350">
              <a:buAutoNum type="alphaUcParenR"/>
            </a:pPr>
            <a:r>
              <a:rPr lang="en-US" dirty="0" smtClean="0"/>
              <a:t>Yes (Female)</a:t>
            </a:r>
          </a:p>
          <a:p>
            <a:pPr marL="0" indent="0">
              <a:buNone/>
            </a:pPr>
            <a:endParaRPr lang="en-US" sz="1400" dirty="0" smtClean="0"/>
          </a:p>
          <a:p>
            <a:pPr marL="514350" indent="-514350">
              <a:buAutoNum type="alphaUcParenR"/>
            </a:pPr>
            <a:r>
              <a:rPr lang="en-US" dirty="0" smtClean="0"/>
              <a:t>No (Male)</a:t>
            </a:r>
          </a:p>
          <a:p>
            <a:pPr marL="0" indent="0">
              <a:buNone/>
            </a:pPr>
            <a:endParaRPr lang="en-US" sz="1400" dirty="0" smtClean="0"/>
          </a:p>
          <a:p>
            <a:pPr marL="514350" indent="-514350">
              <a:buFont typeface="Arial"/>
              <a:buAutoNum type="alphaUcParenR"/>
            </a:pPr>
            <a:r>
              <a:rPr lang="en-US" dirty="0"/>
              <a:t>Yes, very (Male</a:t>
            </a:r>
            <a:r>
              <a:rPr lang="en-US" dirty="0" smtClean="0"/>
              <a:t>)</a:t>
            </a:r>
          </a:p>
          <a:p>
            <a:pPr marL="0" indent="0">
              <a:buNone/>
            </a:pPr>
            <a:endParaRPr lang="en-US" sz="1400" dirty="0"/>
          </a:p>
          <a:p>
            <a:pPr marL="514350" indent="-514350">
              <a:buAutoNum type="alphaUcParenR"/>
            </a:pPr>
            <a:r>
              <a:rPr lang="en-US" dirty="0" smtClean="0"/>
              <a:t>Yes, somewhat (Male)</a:t>
            </a:r>
          </a:p>
          <a:p>
            <a:pPr marL="0" indent="0">
              <a:buNone/>
            </a:pPr>
            <a:endParaRPr lang="en-US" dirty="0"/>
          </a:p>
        </p:txBody>
      </p:sp>
      <p:pic>
        <p:nvPicPr>
          <p:cNvPr id="6" name="Picture 5"/>
          <p:cNvPicPr>
            <a:picLocks noChangeAspect="1"/>
          </p:cNvPicPr>
          <p:nvPr/>
        </p:nvPicPr>
        <p:blipFill>
          <a:blip r:embed="rId3"/>
          <a:stretch>
            <a:fillRect/>
          </a:stretch>
        </p:blipFill>
        <p:spPr>
          <a:xfrm>
            <a:off x="3881328" y="4477923"/>
            <a:ext cx="1657647" cy="298724"/>
          </a:xfrm>
          <a:prstGeom prst="rect">
            <a:avLst/>
          </a:prstGeom>
        </p:spPr>
      </p:pic>
      <p:pic>
        <p:nvPicPr>
          <p:cNvPr id="8" name="Picture 7"/>
          <p:cNvPicPr>
            <a:picLocks noChangeAspect="1"/>
          </p:cNvPicPr>
          <p:nvPr/>
        </p:nvPicPr>
        <p:blipFill>
          <a:blip r:embed="rId4"/>
          <a:stretch>
            <a:fillRect/>
          </a:stretch>
        </p:blipFill>
        <p:spPr>
          <a:xfrm rot="10800000">
            <a:off x="3874344" y="4189358"/>
            <a:ext cx="1664632" cy="298724"/>
          </a:xfrm>
          <a:prstGeom prst="rect">
            <a:avLst/>
          </a:prstGeom>
        </p:spPr>
      </p:pic>
      <p:pic>
        <p:nvPicPr>
          <p:cNvPr id="10" name="Picture 9"/>
          <p:cNvPicPr>
            <a:picLocks noChangeAspect="1"/>
          </p:cNvPicPr>
          <p:nvPr/>
        </p:nvPicPr>
        <p:blipFill>
          <a:blip r:embed="rId3"/>
          <a:stretch>
            <a:fillRect/>
          </a:stretch>
        </p:blipFill>
        <p:spPr>
          <a:xfrm>
            <a:off x="4895422" y="5290723"/>
            <a:ext cx="1657647" cy="298724"/>
          </a:xfrm>
          <a:prstGeom prst="rect">
            <a:avLst/>
          </a:prstGeom>
        </p:spPr>
      </p:pic>
      <p:pic>
        <p:nvPicPr>
          <p:cNvPr id="11" name="Picture 10"/>
          <p:cNvPicPr>
            <a:picLocks noChangeAspect="1"/>
          </p:cNvPicPr>
          <p:nvPr/>
        </p:nvPicPr>
        <p:blipFill>
          <a:blip r:embed="rId4"/>
          <a:stretch>
            <a:fillRect/>
          </a:stretch>
        </p:blipFill>
        <p:spPr>
          <a:xfrm rot="10800000">
            <a:off x="4888438" y="5002158"/>
            <a:ext cx="1664632" cy="298724"/>
          </a:xfrm>
          <a:prstGeom prst="rect">
            <a:avLst/>
          </a:prstGeom>
        </p:spPr>
      </p:pic>
      <p:pic>
        <p:nvPicPr>
          <p:cNvPr id="12" name="Picture 11"/>
          <p:cNvPicPr>
            <a:picLocks noChangeAspect="1"/>
          </p:cNvPicPr>
          <p:nvPr/>
        </p:nvPicPr>
        <p:blipFill>
          <a:blip r:embed="rId3"/>
          <a:stretch>
            <a:fillRect/>
          </a:stretch>
        </p:blipFill>
        <p:spPr>
          <a:xfrm>
            <a:off x="2931156" y="3605856"/>
            <a:ext cx="1657647" cy="298724"/>
          </a:xfrm>
          <a:prstGeom prst="rect">
            <a:avLst/>
          </a:prstGeom>
        </p:spPr>
      </p:pic>
      <p:pic>
        <p:nvPicPr>
          <p:cNvPr id="13" name="Picture 12"/>
          <p:cNvPicPr>
            <a:picLocks noChangeAspect="1"/>
          </p:cNvPicPr>
          <p:nvPr/>
        </p:nvPicPr>
        <p:blipFill>
          <a:blip r:embed="rId4"/>
          <a:stretch>
            <a:fillRect/>
          </a:stretch>
        </p:blipFill>
        <p:spPr>
          <a:xfrm rot="10800000">
            <a:off x="2924172" y="3317291"/>
            <a:ext cx="1664632" cy="298724"/>
          </a:xfrm>
          <a:prstGeom prst="rect">
            <a:avLst/>
          </a:prstGeom>
        </p:spPr>
      </p:pic>
      <p:pic>
        <p:nvPicPr>
          <p:cNvPr id="14" name="Picture 13"/>
          <p:cNvPicPr>
            <a:picLocks noChangeAspect="1"/>
          </p:cNvPicPr>
          <p:nvPr/>
        </p:nvPicPr>
        <p:blipFill>
          <a:blip r:embed="rId3"/>
          <a:stretch>
            <a:fillRect/>
          </a:stretch>
        </p:blipFill>
        <p:spPr>
          <a:xfrm>
            <a:off x="3330912" y="2742256"/>
            <a:ext cx="1657647" cy="298724"/>
          </a:xfrm>
          <a:prstGeom prst="rect">
            <a:avLst/>
          </a:prstGeom>
        </p:spPr>
      </p:pic>
      <p:pic>
        <p:nvPicPr>
          <p:cNvPr id="15" name="Picture 14"/>
          <p:cNvPicPr>
            <a:picLocks noChangeAspect="1"/>
          </p:cNvPicPr>
          <p:nvPr/>
        </p:nvPicPr>
        <p:blipFill>
          <a:blip r:embed="rId4"/>
          <a:stretch>
            <a:fillRect/>
          </a:stretch>
        </p:blipFill>
        <p:spPr>
          <a:xfrm rot="10800000">
            <a:off x="3323928" y="2453691"/>
            <a:ext cx="1664632" cy="298724"/>
          </a:xfrm>
          <a:prstGeom prst="rect">
            <a:avLst/>
          </a:prstGeom>
        </p:spPr>
      </p:pic>
      <p:pic>
        <p:nvPicPr>
          <p:cNvPr id="16" name="Picture 15"/>
          <p:cNvPicPr>
            <a:picLocks noChangeAspect="1"/>
          </p:cNvPicPr>
          <p:nvPr/>
        </p:nvPicPr>
        <p:blipFill>
          <a:blip r:embed="rId3"/>
          <a:stretch>
            <a:fillRect/>
          </a:stretch>
        </p:blipFill>
        <p:spPr>
          <a:xfrm>
            <a:off x="3264658" y="1931100"/>
            <a:ext cx="1657647" cy="298724"/>
          </a:xfrm>
          <a:prstGeom prst="rect">
            <a:avLst/>
          </a:prstGeom>
        </p:spPr>
      </p:pic>
      <p:pic>
        <p:nvPicPr>
          <p:cNvPr id="17" name="Picture 16"/>
          <p:cNvPicPr>
            <a:picLocks noChangeAspect="1"/>
          </p:cNvPicPr>
          <p:nvPr/>
        </p:nvPicPr>
        <p:blipFill>
          <a:blip r:embed="rId4"/>
          <a:stretch>
            <a:fillRect/>
          </a:stretch>
        </p:blipFill>
        <p:spPr>
          <a:xfrm rot="10800000">
            <a:off x="3257674" y="1642535"/>
            <a:ext cx="1664632" cy="298724"/>
          </a:xfrm>
          <a:prstGeom prst="rect">
            <a:avLst/>
          </a:prstGeom>
        </p:spPr>
      </p:pic>
    </p:spTree>
    <p:extLst>
      <p:ext uri="{BB962C8B-B14F-4D97-AF65-F5344CB8AC3E}">
        <p14:creationId xmlns:p14="http://schemas.microsoft.com/office/powerpoint/2010/main" val="136610301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Unequal Crossing Over</a:t>
            </a:r>
            <a:br>
              <a:rPr lang="en-US" dirty="0" smtClean="0"/>
            </a:br>
            <a:r>
              <a:rPr lang="en-US" sz="3100" dirty="0" smtClean="0"/>
              <a:t>(Meiosis, Prophase 1)</a:t>
            </a:r>
            <a:endParaRPr lang="en-US" sz="3100" dirty="0"/>
          </a:p>
        </p:txBody>
      </p:sp>
      <p:pic>
        <p:nvPicPr>
          <p:cNvPr id="3" name="Picture 2" descr="2013-03-17_12-28-08.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54000" y="1748348"/>
            <a:ext cx="8686800" cy="4131751"/>
          </a:xfrm>
          <a:prstGeom prst="rect">
            <a:avLst/>
          </a:prstGeom>
        </p:spPr>
      </p:pic>
    </p:spTree>
    <p:extLst>
      <p:ext uri="{BB962C8B-B14F-4D97-AF65-F5344CB8AC3E}">
        <p14:creationId xmlns:p14="http://schemas.microsoft.com/office/powerpoint/2010/main" val="28564663"/>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Origin of the </a:t>
            </a:r>
            <a:r>
              <a:rPr lang="en-US" dirty="0">
                <a:solidFill>
                  <a:srgbClr val="FF0000"/>
                </a:solidFill>
              </a:rPr>
              <a:t>LWS </a:t>
            </a:r>
            <a:r>
              <a:rPr lang="en-US" dirty="0" err="1"/>
              <a:t>Opsin</a:t>
            </a:r>
            <a:r>
              <a:rPr lang="en-US" dirty="0"/>
              <a:t> Gene</a:t>
            </a:r>
          </a:p>
        </p:txBody>
      </p:sp>
      <p:sp>
        <p:nvSpPr>
          <p:cNvPr id="50" name="Content Placeholder 2"/>
          <p:cNvSpPr>
            <a:spLocks noGrp="1"/>
          </p:cNvSpPr>
          <p:nvPr>
            <p:ph idx="1"/>
          </p:nvPr>
        </p:nvSpPr>
        <p:spPr>
          <a:xfrm>
            <a:off x="270932" y="1600200"/>
            <a:ext cx="4038600" cy="4827221"/>
          </a:xfrm>
        </p:spPr>
        <p:txBody>
          <a:bodyPr>
            <a:normAutofit/>
          </a:bodyPr>
          <a:lstStyle/>
          <a:p>
            <a:pPr marL="0" indent="0">
              <a:buNone/>
            </a:pPr>
            <a:r>
              <a:rPr lang="en-US" sz="3400" dirty="0"/>
              <a:t>The </a:t>
            </a:r>
            <a:r>
              <a:rPr lang="en-US" sz="3400" dirty="0">
                <a:solidFill>
                  <a:srgbClr val="FF0000"/>
                </a:solidFill>
              </a:rPr>
              <a:t>LWS</a:t>
            </a:r>
            <a:r>
              <a:rPr lang="en-US" sz="3400" dirty="0"/>
              <a:t> gene arose through </a:t>
            </a:r>
            <a:r>
              <a:rPr lang="en-US" sz="3400" b="1" dirty="0"/>
              <a:t>gene duplication </a:t>
            </a:r>
            <a:r>
              <a:rPr lang="en-US" sz="3400" dirty="0"/>
              <a:t>and </a:t>
            </a:r>
            <a:r>
              <a:rPr lang="en-US" sz="3400" b="1" dirty="0"/>
              <a:t>gene mutation</a:t>
            </a:r>
            <a:r>
              <a:rPr lang="en-US" sz="3400" dirty="0"/>
              <a:t> of the </a:t>
            </a:r>
            <a:r>
              <a:rPr lang="en-US" sz="3400" dirty="0">
                <a:solidFill>
                  <a:srgbClr val="008000"/>
                </a:solidFill>
              </a:rPr>
              <a:t>MWS</a:t>
            </a:r>
            <a:r>
              <a:rPr lang="en-US" sz="3400" dirty="0"/>
              <a:t> gene on the X-chromosome.</a:t>
            </a:r>
          </a:p>
        </p:txBody>
      </p:sp>
      <p:pic>
        <p:nvPicPr>
          <p:cNvPr id="6" name="Picture 3" descr="C:\Users\PWhite\Dropbox\Evo-Ed Website\EvoEd_Images\Primate\duplication_mutation.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410075" y="1257299"/>
            <a:ext cx="4666388" cy="5545878"/>
          </a:xfrm>
          <a:prstGeom prst="rect">
            <a:avLst/>
          </a:prstGeom>
          <a:noFill/>
          <a:extLst>
            <a:ext uri="{909E8E84-426E-40dd-AFC4-6F175D3DCCD1}">
              <a14:hiddenFill xmlns:a14="http://schemas.microsoft.com/office/drawing/2010/main" xmlns="">
                <a:solidFill>
                  <a:srgbClr val="FFFFFF"/>
                </a:solidFill>
              </a14:hiddenFill>
            </a:ext>
          </a:extLst>
        </p:spPr>
      </p:pic>
      <p:sp>
        <p:nvSpPr>
          <p:cNvPr id="7" name="Oval 6"/>
          <p:cNvSpPr/>
          <p:nvPr/>
        </p:nvSpPr>
        <p:spPr>
          <a:xfrm>
            <a:off x="5133975" y="2883150"/>
            <a:ext cx="1558925" cy="745875"/>
          </a:xfrm>
          <a:prstGeom prst="ellipse">
            <a:avLst/>
          </a:prstGeom>
          <a:noFill/>
          <a:ln w="571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650678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Origin of the </a:t>
            </a:r>
            <a:r>
              <a:rPr lang="en-US" dirty="0">
                <a:solidFill>
                  <a:srgbClr val="FF0000"/>
                </a:solidFill>
              </a:rPr>
              <a:t>LWS </a:t>
            </a:r>
            <a:r>
              <a:rPr lang="en-US" dirty="0" err="1"/>
              <a:t>Opsin</a:t>
            </a:r>
            <a:r>
              <a:rPr lang="en-US" dirty="0"/>
              <a:t> Gene</a:t>
            </a:r>
          </a:p>
        </p:txBody>
      </p:sp>
      <p:sp>
        <p:nvSpPr>
          <p:cNvPr id="50" name="Content Placeholder 2"/>
          <p:cNvSpPr>
            <a:spLocks noGrp="1"/>
          </p:cNvSpPr>
          <p:nvPr>
            <p:ph idx="1"/>
          </p:nvPr>
        </p:nvSpPr>
        <p:spPr>
          <a:xfrm>
            <a:off x="270932" y="1600200"/>
            <a:ext cx="4038600" cy="4827221"/>
          </a:xfrm>
        </p:spPr>
        <p:txBody>
          <a:bodyPr>
            <a:normAutofit/>
          </a:bodyPr>
          <a:lstStyle/>
          <a:p>
            <a:pPr marL="0" indent="0">
              <a:buNone/>
            </a:pPr>
            <a:r>
              <a:rPr lang="en-US" sz="3400" dirty="0"/>
              <a:t>The </a:t>
            </a:r>
            <a:r>
              <a:rPr lang="en-US" sz="3400" dirty="0">
                <a:solidFill>
                  <a:srgbClr val="FF0000"/>
                </a:solidFill>
              </a:rPr>
              <a:t>LWS</a:t>
            </a:r>
            <a:r>
              <a:rPr lang="en-US" sz="3400" dirty="0"/>
              <a:t> gene arose through </a:t>
            </a:r>
            <a:r>
              <a:rPr lang="en-US" sz="3400" b="1" dirty="0"/>
              <a:t>gene</a:t>
            </a:r>
            <a:r>
              <a:rPr lang="en-US" sz="3400" dirty="0"/>
              <a:t> </a:t>
            </a:r>
            <a:r>
              <a:rPr lang="en-US" sz="3400" b="1" dirty="0"/>
              <a:t>duplication</a:t>
            </a:r>
            <a:r>
              <a:rPr lang="en-US" sz="3400" dirty="0"/>
              <a:t> and </a:t>
            </a:r>
            <a:r>
              <a:rPr lang="en-US" sz="3400" b="1" dirty="0" smtClean="0"/>
              <a:t>gene mutation</a:t>
            </a:r>
            <a:r>
              <a:rPr lang="en-US" sz="3400" dirty="0" smtClean="0"/>
              <a:t> </a:t>
            </a:r>
            <a:r>
              <a:rPr lang="en-US" sz="3400" dirty="0"/>
              <a:t>of the </a:t>
            </a:r>
            <a:r>
              <a:rPr lang="en-US" sz="3400" dirty="0">
                <a:solidFill>
                  <a:srgbClr val="008000"/>
                </a:solidFill>
              </a:rPr>
              <a:t>MWS</a:t>
            </a:r>
            <a:r>
              <a:rPr lang="en-US" sz="3400" dirty="0"/>
              <a:t> gene on the X-chromosome.</a:t>
            </a:r>
          </a:p>
        </p:txBody>
      </p:sp>
      <p:pic>
        <p:nvPicPr>
          <p:cNvPr id="6" name="Picture 3" descr="C:\Users\PWhite\Dropbox\Evo-Ed Website\EvoEd_Images\Primate\duplication_mutation.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410075" y="1257299"/>
            <a:ext cx="4666388" cy="5545878"/>
          </a:xfrm>
          <a:prstGeom prst="rect">
            <a:avLst/>
          </a:prstGeom>
          <a:noFill/>
          <a:extLst>
            <a:ext uri="{909E8E84-426E-40dd-AFC4-6F175D3DCCD1}">
              <a14:hiddenFill xmlns:a14="http://schemas.microsoft.com/office/drawing/2010/main" xmlns="">
                <a:solidFill>
                  <a:srgbClr val="FFFFFF"/>
                </a:solidFill>
              </a14:hiddenFill>
            </a:ext>
          </a:extLst>
        </p:spPr>
      </p:pic>
      <p:sp>
        <p:nvSpPr>
          <p:cNvPr id="7" name="Oval 6"/>
          <p:cNvSpPr/>
          <p:nvPr/>
        </p:nvSpPr>
        <p:spPr>
          <a:xfrm>
            <a:off x="6981825" y="2883149"/>
            <a:ext cx="1558925" cy="745875"/>
          </a:xfrm>
          <a:prstGeom prst="ellipse">
            <a:avLst/>
          </a:prstGeom>
          <a:noFill/>
          <a:ln w="571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8803466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013-03-17_12-28-53.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49300" y="644524"/>
            <a:ext cx="7505700" cy="5629275"/>
          </a:xfrm>
          <a:prstGeom prst="rect">
            <a:avLst/>
          </a:prstGeom>
        </p:spPr>
      </p:pic>
    </p:spTree>
    <p:extLst>
      <p:ext uri="{BB962C8B-B14F-4D97-AF65-F5344CB8AC3E}">
        <p14:creationId xmlns:p14="http://schemas.microsoft.com/office/powerpoint/2010/main" val="317715725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b="1" dirty="0" smtClean="0">
                <a:solidFill>
                  <a:srgbClr val="008000"/>
                </a:solidFill>
              </a:rPr>
              <a:t>MWS </a:t>
            </a:r>
            <a:r>
              <a:rPr lang="en-US" dirty="0" err="1" smtClean="0"/>
              <a:t>Opsin</a:t>
            </a:r>
            <a:r>
              <a:rPr lang="en-US" dirty="0" smtClean="0"/>
              <a:t> Gene</a:t>
            </a:r>
            <a:endParaRPr lang="en-US" dirty="0"/>
          </a:p>
        </p:txBody>
      </p:sp>
      <p:pic>
        <p:nvPicPr>
          <p:cNvPr id="3" name="Picture 2" descr="2013-03-17_12-29-14.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30200" y="1553534"/>
            <a:ext cx="8483600" cy="4758366"/>
          </a:xfrm>
          <a:prstGeom prst="rect">
            <a:avLst/>
          </a:prstGeom>
        </p:spPr>
      </p:pic>
    </p:spTree>
    <p:extLst>
      <p:ext uri="{BB962C8B-B14F-4D97-AF65-F5344CB8AC3E}">
        <p14:creationId xmlns:p14="http://schemas.microsoft.com/office/powerpoint/2010/main" val="310359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2012-02-02_08-59-49.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12278" y="1563749"/>
            <a:ext cx="6935586" cy="3993574"/>
          </a:xfrm>
          <a:prstGeom prst="rect">
            <a:avLst/>
          </a:prstGeom>
        </p:spPr>
      </p:pic>
      <p:sp>
        <p:nvSpPr>
          <p:cNvPr id="2" name="Title 1"/>
          <p:cNvSpPr>
            <a:spLocks noGrp="1"/>
          </p:cNvSpPr>
          <p:nvPr>
            <p:ph type="title"/>
          </p:nvPr>
        </p:nvSpPr>
        <p:spPr/>
        <p:txBody>
          <a:bodyPr/>
          <a:lstStyle/>
          <a:p>
            <a:r>
              <a:rPr lang="en-US" dirty="0"/>
              <a:t>The </a:t>
            </a:r>
            <a:r>
              <a:rPr lang="en-US" b="1" dirty="0">
                <a:solidFill>
                  <a:srgbClr val="008000"/>
                </a:solidFill>
              </a:rPr>
              <a:t>MWS</a:t>
            </a:r>
            <a:r>
              <a:rPr lang="en-US" dirty="0"/>
              <a:t> </a:t>
            </a:r>
            <a:r>
              <a:rPr lang="en-US" dirty="0" smtClean="0"/>
              <a:t>Opsin Gene</a:t>
            </a:r>
            <a:endParaRPr lang="en-US" dirty="0"/>
          </a:p>
        </p:txBody>
      </p:sp>
      <p:sp>
        <p:nvSpPr>
          <p:cNvPr id="5" name="TextBox 4"/>
          <p:cNvSpPr txBox="1"/>
          <p:nvPr/>
        </p:nvSpPr>
        <p:spPr>
          <a:xfrm>
            <a:off x="2278930" y="5976148"/>
            <a:ext cx="4627451" cy="523220"/>
          </a:xfrm>
          <a:prstGeom prst="rect">
            <a:avLst/>
          </a:prstGeom>
          <a:noFill/>
        </p:spPr>
        <p:txBody>
          <a:bodyPr wrap="square" rtlCol="0">
            <a:spAutoFit/>
          </a:bodyPr>
          <a:lstStyle/>
          <a:p>
            <a:pPr algn="ctr"/>
            <a:r>
              <a:rPr lang="en-US" sz="2800" b="1" smtClean="0"/>
              <a:t>1092 Nucleotides</a:t>
            </a:r>
            <a:endParaRPr lang="en-US" sz="2800" b="1" dirty="0"/>
          </a:p>
        </p:txBody>
      </p:sp>
    </p:spTree>
    <p:extLst>
      <p:ext uri="{BB962C8B-B14F-4D97-AF65-F5344CB8AC3E}">
        <p14:creationId xmlns:p14="http://schemas.microsoft.com/office/powerpoint/2010/main" val="248456552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2012-02-02_08-59-49.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14833" y="1582423"/>
            <a:ext cx="6935586" cy="3993574"/>
          </a:xfrm>
          <a:prstGeom prst="rect">
            <a:avLst/>
          </a:prstGeom>
        </p:spPr>
      </p:pic>
      <p:sp>
        <p:nvSpPr>
          <p:cNvPr id="2" name="Title 1"/>
          <p:cNvSpPr>
            <a:spLocks noGrp="1"/>
          </p:cNvSpPr>
          <p:nvPr>
            <p:ph type="title"/>
          </p:nvPr>
        </p:nvSpPr>
        <p:spPr/>
        <p:txBody>
          <a:bodyPr/>
          <a:lstStyle/>
          <a:p>
            <a:r>
              <a:rPr lang="en-US" dirty="0"/>
              <a:t>The </a:t>
            </a:r>
            <a:r>
              <a:rPr lang="en-US" b="1" dirty="0">
                <a:solidFill>
                  <a:srgbClr val="008000"/>
                </a:solidFill>
              </a:rPr>
              <a:t>MWS</a:t>
            </a:r>
            <a:r>
              <a:rPr lang="en-US" dirty="0"/>
              <a:t> </a:t>
            </a:r>
            <a:r>
              <a:rPr lang="en-US" dirty="0" smtClean="0"/>
              <a:t>Opsin Gene</a:t>
            </a:r>
            <a:endParaRPr lang="en-US" dirty="0"/>
          </a:p>
        </p:txBody>
      </p:sp>
      <p:sp>
        <p:nvSpPr>
          <p:cNvPr id="5" name="TextBox 4"/>
          <p:cNvSpPr txBox="1"/>
          <p:nvPr/>
        </p:nvSpPr>
        <p:spPr>
          <a:xfrm>
            <a:off x="2278930" y="5976148"/>
            <a:ext cx="4627451" cy="523220"/>
          </a:xfrm>
          <a:prstGeom prst="rect">
            <a:avLst/>
          </a:prstGeom>
          <a:noFill/>
        </p:spPr>
        <p:txBody>
          <a:bodyPr wrap="square" rtlCol="0">
            <a:spAutoFit/>
          </a:bodyPr>
          <a:lstStyle/>
          <a:p>
            <a:pPr algn="ctr"/>
            <a:r>
              <a:rPr lang="en-US" sz="2800" b="1" smtClean="0"/>
              <a:t>1092 Nucleotides</a:t>
            </a:r>
            <a:endParaRPr lang="en-US" sz="2800" b="1" dirty="0"/>
          </a:p>
        </p:txBody>
      </p:sp>
      <p:sp>
        <p:nvSpPr>
          <p:cNvPr id="3" name="TextBox 2"/>
          <p:cNvSpPr txBox="1"/>
          <p:nvPr/>
        </p:nvSpPr>
        <p:spPr>
          <a:xfrm>
            <a:off x="2602827" y="2445631"/>
            <a:ext cx="4397516" cy="646331"/>
          </a:xfrm>
          <a:prstGeom prst="rect">
            <a:avLst/>
          </a:prstGeom>
          <a:solidFill>
            <a:schemeClr val="bg1"/>
          </a:solidFill>
        </p:spPr>
        <p:txBody>
          <a:bodyPr wrap="square" rtlCol="0">
            <a:spAutoFit/>
          </a:bodyPr>
          <a:lstStyle/>
          <a:p>
            <a:pPr algn="ctr"/>
            <a:r>
              <a:rPr lang="en-US" sz="3600" dirty="0" smtClean="0">
                <a:sym typeface="Wingdings"/>
              </a:rPr>
              <a:t> </a:t>
            </a:r>
            <a:r>
              <a:rPr lang="en-US" sz="3600" dirty="0" smtClean="0"/>
              <a:t>GTCGTTAGATAG </a:t>
            </a:r>
            <a:r>
              <a:rPr lang="en-US" sz="3600" dirty="0" smtClean="0">
                <a:sym typeface="Wingdings"/>
              </a:rPr>
              <a:t></a:t>
            </a:r>
            <a:endParaRPr lang="en-US" sz="3600" dirty="0"/>
          </a:p>
        </p:txBody>
      </p:sp>
    </p:spTree>
    <p:extLst>
      <p:ext uri="{BB962C8B-B14F-4D97-AF65-F5344CB8AC3E}">
        <p14:creationId xmlns:p14="http://schemas.microsoft.com/office/powerpoint/2010/main" val="31839965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2878"/>
            <a:ext cx="8229600" cy="1143000"/>
          </a:xfrm>
        </p:spPr>
        <p:txBody>
          <a:bodyPr>
            <a:normAutofit/>
          </a:bodyPr>
          <a:lstStyle/>
          <a:p>
            <a:r>
              <a:rPr lang="en-US" sz="3600" b="1" dirty="0" smtClean="0">
                <a:solidFill>
                  <a:srgbClr val="008000"/>
                </a:solidFill>
              </a:rPr>
              <a:t>MWS </a:t>
            </a:r>
            <a:r>
              <a:rPr lang="en-US" sz="3600" dirty="0" smtClean="0"/>
              <a:t>Opsin Gene vs. </a:t>
            </a:r>
            <a:r>
              <a:rPr lang="en-US" sz="3600" b="1" dirty="0" smtClean="0">
                <a:solidFill>
                  <a:srgbClr val="FF0000"/>
                </a:solidFill>
              </a:rPr>
              <a:t>LWS</a:t>
            </a:r>
            <a:r>
              <a:rPr lang="en-US" sz="3600" dirty="0" smtClean="0">
                <a:solidFill>
                  <a:srgbClr val="FF0000"/>
                </a:solidFill>
              </a:rPr>
              <a:t> </a:t>
            </a:r>
            <a:r>
              <a:rPr lang="en-US" sz="3600" dirty="0" smtClean="0"/>
              <a:t>Opsin Gene</a:t>
            </a:r>
            <a:endParaRPr lang="en-US" sz="3600" dirty="0"/>
          </a:p>
        </p:txBody>
      </p:sp>
      <p:sp>
        <p:nvSpPr>
          <p:cNvPr id="3" name="Content Placeholder 2"/>
          <p:cNvSpPr>
            <a:spLocks noGrp="1"/>
          </p:cNvSpPr>
          <p:nvPr>
            <p:ph idx="1"/>
          </p:nvPr>
        </p:nvSpPr>
        <p:spPr>
          <a:xfrm>
            <a:off x="604130" y="1421768"/>
            <a:ext cx="8082670" cy="4734959"/>
          </a:xfrm>
        </p:spPr>
        <p:txBody>
          <a:bodyPr>
            <a:noAutofit/>
          </a:bodyPr>
          <a:lstStyle/>
          <a:p>
            <a:pPr marL="0" indent="0" algn="ctr">
              <a:spcBef>
                <a:spcPts val="0"/>
              </a:spcBef>
              <a:buNone/>
            </a:pPr>
            <a:r>
              <a:rPr lang="en-US" dirty="0" smtClean="0"/>
              <a:t>Each opsin gene is exactly the same length (1092 nucleotides)</a:t>
            </a:r>
          </a:p>
          <a:p>
            <a:pPr marL="0" indent="0" algn="ctr">
              <a:spcBef>
                <a:spcPts val="0"/>
              </a:spcBef>
              <a:buNone/>
            </a:pPr>
            <a:endParaRPr lang="en-US" dirty="0" smtClean="0"/>
          </a:p>
          <a:p>
            <a:pPr marL="0" indent="0" algn="ctr">
              <a:spcBef>
                <a:spcPts val="0"/>
              </a:spcBef>
              <a:buNone/>
            </a:pPr>
            <a:endParaRPr lang="en-US" dirty="0" smtClean="0"/>
          </a:p>
          <a:p>
            <a:pPr marL="0" indent="0" algn="ctr">
              <a:spcBef>
                <a:spcPts val="0"/>
              </a:spcBef>
              <a:buNone/>
            </a:pPr>
            <a:r>
              <a:rPr lang="en-US" sz="3600" b="1" dirty="0">
                <a:solidFill>
                  <a:srgbClr val="008000"/>
                </a:solidFill>
              </a:rPr>
              <a:t>MWS </a:t>
            </a:r>
            <a:r>
              <a:rPr lang="en-US" sz="3600" dirty="0"/>
              <a:t>Opsin Protein vs. </a:t>
            </a:r>
            <a:r>
              <a:rPr lang="en-US" sz="3600" b="1" dirty="0">
                <a:solidFill>
                  <a:srgbClr val="FF0000"/>
                </a:solidFill>
              </a:rPr>
              <a:t>LWS</a:t>
            </a:r>
            <a:r>
              <a:rPr lang="en-US" sz="3600" dirty="0">
                <a:solidFill>
                  <a:srgbClr val="FF0000"/>
                </a:solidFill>
              </a:rPr>
              <a:t> </a:t>
            </a:r>
            <a:r>
              <a:rPr lang="en-US" sz="3600" dirty="0"/>
              <a:t>Opsin Protein</a:t>
            </a:r>
          </a:p>
          <a:p>
            <a:pPr marL="0" indent="0" algn="ctr">
              <a:spcBef>
                <a:spcPts val="0"/>
              </a:spcBef>
              <a:buNone/>
            </a:pPr>
            <a:endParaRPr lang="en-US" dirty="0"/>
          </a:p>
          <a:p>
            <a:pPr marL="0" indent="0" algn="ctr">
              <a:spcBef>
                <a:spcPts val="0"/>
              </a:spcBef>
              <a:buNone/>
            </a:pPr>
            <a:r>
              <a:rPr lang="en-US" dirty="0" smtClean="0"/>
              <a:t>These 1092 nucleotides undergo transcription and translation and result in a protein that is 364 amino acids in length.</a:t>
            </a:r>
          </a:p>
        </p:txBody>
      </p:sp>
    </p:spTree>
    <p:extLst>
      <p:ext uri="{BB962C8B-B14F-4D97-AF65-F5344CB8AC3E}">
        <p14:creationId xmlns:p14="http://schemas.microsoft.com/office/powerpoint/2010/main" val="2901594652"/>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solidFill>
                  <a:srgbClr val="008000"/>
                </a:solidFill>
              </a:rPr>
              <a:t>MWS </a:t>
            </a:r>
            <a:r>
              <a:rPr lang="en-US" sz="3600" dirty="0" smtClean="0"/>
              <a:t>Opsin Protein vs. </a:t>
            </a:r>
            <a:r>
              <a:rPr lang="en-US" sz="3600" b="1" dirty="0" smtClean="0">
                <a:solidFill>
                  <a:srgbClr val="FF0000"/>
                </a:solidFill>
              </a:rPr>
              <a:t>LWS</a:t>
            </a:r>
            <a:r>
              <a:rPr lang="en-US" sz="3600" dirty="0" smtClean="0">
                <a:solidFill>
                  <a:srgbClr val="FF0000"/>
                </a:solidFill>
              </a:rPr>
              <a:t> </a:t>
            </a:r>
            <a:r>
              <a:rPr lang="en-US" sz="3600" dirty="0" smtClean="0"/>
              <a:t>Opsin Protein</a:t>
            </a:r>
            <a:endParaRPr lang="en-US" sz="3600" dirty="0"/>
          </a:p>
        </p:txBody>
      </p:sp>
      <p:sp>
        <p:nvSpPr>
          <p:cNvPr id="3" name="Content Placeholder 2"/>
          <p:cNvSpPr>
            <a:spLocks noGrp="1"/>
          </p:cNvSpPr>
          <p:nvPr>
            <p:ph idx="1"/>
          </p:nvPr>
        </p:nvSpPr>
        <p:spPr>
          <a:xfrm>
            <a:off x="604129" y="1701428"/>
            <a:ext cx="8238419" cy="1947534"/>
          </a:xfrm>
        </p:spPr>
        <p:txBody>
          <a:bodyPr>
            <a:noAutofit/>
          </a:bodyPr>
          <a:lstStyle/>
          <a:p>
            <a:pPr marL="0" indent="0">
              <a:spcBef>
                <a:spcPts val="0"/>
              </a:spcBef>
              <a:buNone/>
            </a:pPr>
            <a:r>
              <a:rPr lang="en-US" sz="1600" dirty="0" smtClean="0">
                <a:latin typeface="Courier New" panose="02070309020205020404" pitchFamily="49" charset="0"/>
                <a:cs typeface="Courier New" panose="02070309020205020404" pitchFamily="49" charset="0"/>
              </a:rPr>
              <a:t>maqqwslqrl agrhpqdsye dstqssifty tnsnstrgpf egpnyhiapr wvyhltsvwm</a:t>
            </a:r>
          </a:p>
          <a:p>
            <a:pPr marL="0" indent="0">
              <a:spcBef>
                <a:spcPts val="0"/>
              </a:spcBef>
              <a:buNone/>
            </a:pPr>
            <a:r>
              <a:rPr lang="en-US" sz="1600" dirty="0" smtClean="0">
                <a:latin typeface="Courier New" panose="02070309020205020404" pitchFamily="49" charset="0"/>
                <a:cs typeface="Courier New" panose="02070309020205020404" pitchFamily="49" charset="0"/>
              </a:rPr>
              <a:t>ifvviasvft nglvlaatmk fkklrhplnw ilvnlavadl aetviastis vvnqvygyfv</a:t>
            </a:r>
          </a:p>
          <a:p>
            <a:pPr marL="0" indent="0">
              <a:spcBef>
                <a:spcPts val="0"/>
              </a:spcBef>
              <a:buNone/>
            </a:pPr>
            <a:r>
              <a:rPr lang="en-US" sz="1600" dirty="0" smtClean="0">
                <a:latin typeface="Courier New" panose="02070309020205020404" pitchFamily="49" charset="0"/>
                <a:cs typeface="Courier New" panose="02070309020205020404" pitchFamily="49" charset="0"/>
              </a:rPr>
              <a:t>lghpmcvleg ytvslcgitg lwslaiiswe rwmvvckpfg nvrfdaklai vgiafswiwa</a:t>
            </a:r>
          </a:p>
          <a:p>
            <a:pPr marL="0" indent="0">
              <a:spcBef>
                <a:spcPts val="0"/>
              </a:spcBef>
              <a:buNone/>
            </a:pPr>
            <a:r>
              <a:rPr lang="en-US" sz="1600" dirty="0" smtClean="0">
                <a:latin typeface="Courier New" panose="02070309020205020404" pitchFamily="49" charset="0"/>
                <a:cs typeface="Courier New" panose="02070309020205020404" pitchFamily="49" charset="0"/>
              </a:rPr>
              <a:t>avwtappifg wsrywphglk tscgpdvfsg ssypgvqsym ivlmvtccit plsiivlcyl</a:t>
            </a:r>
          </a:p>
          <a:p>
            <a:pPr marL="0" indent="0">
              <a:spcBef>
                <a:spcPts val="0"/>
              </a:spcBef>
              <a:buNone/>
            </a:pPr>
            <a:r>
              <a:rPr lang="en-US" sz="1600" dirty="0" smtClean="0">
                <a:latin typeface="Courier New" panose="02070309020205020404" pitchFamily="49" charset="0"/>
                <a:cs typeface="Courier New" panose="02070309020205020404" pitchFamily="49" charset="0"/>
              </a:rPr>
              <a:t>qvwlairava kqqkesestq kaekevtrmv vvmvlafcfc wgpyaffacf aaanpgypfh</a:t>
            </a:r>
          </a:p>
          <a:p>
            <a:pPr marL="0" indent="0">
              <a:spcBef>
                <a:spcPts val="0"/>
              </a:spcBef>
              <a:buNone/>
            </a:pPr>
            <a:r>
              <a:rPr lang="en-US" sz="1600" dirty="0" smtClean="0">
                <a:latin typeface="Courier New" panose="02070309020205020404" pitchFamily="49" charset="0"/>
                <a:cs typeface="Courier New" panose="02070309020205020404" pitchFamily="49" charset="0"/>
              </a:rPr>
              <a:t>plmaalpaff aksatiynpv iyvfmnrqfr ncilqlfgkk vddgselssa sktevssvss</a:t>
            </a:r>
            <a:r>
              <a:rPr lang="en-US" sz="1600" dirty="0">
                <a:latin typeface="Courier New" panose="02070309020205020404" pitchFamily="49" charset="0"/>
                <a:cs typeface="Courier New" panose="02070309020205020404" pitchFamily="49" charset="0"/>
              </a:rPr>
              <a:t> </a:t>
            </a:r>
            <a:endParaRPr lang="en-US" sz="1600" dirty="0" smtClean="0">
              <a:latin typeface="Courier New" panose="02070309020205020404" pitchFamily="49" charset="0"/>
              <a:cs typeface="Courier New" panose="02070309020205020404" pitchFamily="49" charset="0"/>
            </a:endParaRPr>
          </a:p>
          <a:p>
            <a:pPr marL="0" indent="0">
              <a:spcBef>
                <a:spcPts val="0"/>
              </a:spcBef>
              <a:buNone/>
            </a:pPr>
            <a:r>
              <a:rPr lang="en-US" sz="1600" dirty="0" smtClean="0">
                <a:latin typeface="Courier New" panose="02070309020205020404" pitchFamily="49" charset="0"/>
                <a:cs typeface="Courier New" panose="02070309020205020404" pitchFamily="49" charset="0"/>
              </a:rPr>
              <a:t>vspa </a:t>
            </a:r>
            <a:endParaRPr lang="en-US" dirty="0">
              <a:latin typeface="Courier New" panose="02070309020205020404" pitchFamily="49" charset="0"/>
              <a:cs typeface="Courier New" panose="02070309020205020404" pitchFamily="49" charset="0"/>
            </a:endParaRPr>
          </a:p>
        </p:txBody>
      </p:sp>
      <p:sp>
        <p:nvSpPr>
          <p:cNvPr id="4" name="TextBox 3"/>
          <p:cNvSpPr txBox="1"/>
          <p:nvPr/>
        </p:nvSpPr>
        <p:spPr>
          <a:xfrm rot="16200000">
            <a:off x="-358954" y="2390887"/>
            <a:ext cx="1587500" cy="369332"/>
          </a:xfrm>
          <a:prstGeom prst="rect">
            <a:avLst/>
          </a:prstGeom>
          <a:noFill/>
        </p:spPr>
        <p:txBody>
          <a:bodyPr wrap="square" rtlCol="0">
            <a:spAutoFit/>
          </a:bodyPr>
          <a:lstStyle/>
          <a:p>
            <a:pPr algn="ctr"/>
            <a:r>
              <a:rPr lang="en-US" b="1" dirty="0" smtClean="0">
                <a:solidFill>
                  <a:srgbClr val="008000"/>
                </a:solidFill>
              </a:rPr>
              <a:t>MWS GENE</a:t>
            </a:r>
            <a:endParaRPr lang="en-US" b="1" dirty="0">
              <a:solidFill>
                <a:srgbClr val="008000"/>
              </a:solidFill>
            </a:endParaRPr>
          </a:p>
        </p:txBody>
      </p:sp>
      <p:sp>
        <p:nvSpPr>
          <p:cNvPr id="5" name="Content Placeholder 2"/>
          <p:cNvSpPr txBox="1">
            <a:spLocks/>
          </p:cNvSpPr>
          <p:nvPr/>
        </p:nvSpPr>
        <p:spPr>
          <a:xfrm>
            <a:off x="604130" y="4259876"/>
            <a:ext cx="8367038" cy="24458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sz="1600" dirty="0" smtClean="0">
                <a:latin typeface="Courier New" panose="02070309020205020404" pitchFamily="49" charset="0"/>
                <a:cs typeface="Courier New" panose="02070309020205020404" pitchFamily="49" charset="0"/>
              </a:rPr>
              <a:t>maqqwslqrl </a:t>
            </a:r>
            <a:r>
              <a:rPr lang="en-US" sz="1600" dirty="0">
                <a:latin typeface="Courier New" panose="02070309020205020404" pitchFamily="49" charset="0"/>
                <a:cs typeface="Courier New" panose="02070309020205020404" pitchFamily="49" charset="0"/>
              </a:rPr>
              <a:t>agrhpqdsye dstqssifty tnsnstrgpf egpnyhiapr </a:t>
            </a:r>
            <a:r>
              <a:rPr lang="en-US" sz="1600" dirty="0" smtClean="0">
                <a:latin typeface="Courier New" panose="02070309020205020404" pitchFamily="49" charset="0"/>
                <a:cs typeface="Courier New" panose="02070309020205020404" pitchFamily="49" charset="0"/>
              </a:rPr>
              <a:t>wvyhltsvwm</a:t>
            </a:r>
          </a:p>
          <a:p>
            <a:pPr marL="0" indent="0">
              <a:spcBef>
                <a:spcPts val="0"/>
              </a:spcBef>
              <a:buNone/>
            </a:pPr>
            <a:r>
              <a:rPr lang="en-US" sz="1600" dirty="0" smtClean="0">
                <a:latin typeface="Courier New" panose="02070309020205020404" pitchFamily="49" charset="0"/>
                <a:cs typeface="Courier New" panose="02070309020205020404" pitchFamily="49" charset="0"/>
              </a:rPr>
              <a:t>ifvvtasvft </a:t>
            </a:r>
            <a:r>
              <a:rPr lang="en-US" sz="1600" dirty="0">
                <a:latin typeface="Courier New" panose="02070309020205020404" pitchFamily="49" charset="0"/>
                <a:cs typeface="Courier New" panose="02070309020205020404" pitchFamily="49" charset="0"/>
              </a:rPr>
              <a:t>nglvlaatmk fkklrhplnw ilvnlavadl aetviastis </a:t>
            </a:r>
            <a:r>
              <a:rPr lang="en-US" sz="1600" dirty="0" smtClean="0">
                <a:latin typeface="Courier New" panose="02070309020205020404" pitchFamily="49" charset="0"/>
                <a:cs typeface="Courier New" panose="02070309020205020404" pitchFamily="49" charset="0"/>
              </a:rPr>
              <a:t>ivnqvsgyfv</a:t>
            </a:r>
          </a:p>
          <a:p>
            <a:pPr marL="0" indent="0">
              <a:spcBef>
                <a:spcPts val="0"/>
              </a:spcBef>
              <a:buNone/>
            </a:pPr>
            <a:r>
              <a:rPr lang="en-US" sz="1600" dirty="0" smtClean="0">
                <a:latin typeface="Courier New" panose="02070309020205020404" pitchFamily="49" charset="0"/>
                <a:cs typeface="Courier New" panose="02070309020205020404" pitchFamily="49" charset="0"/>
              </a:rPr>
              <a:t>lghpmcvleg </a:t>
            </a:r>
            <a:r>
              <a:rPr lang="en-US" sz="1600" dirty="0">
                <a:latin typeface="Courier New" panose="02070309020205020404" pitchFamily="49" charset="0"/>
                <a:cs typeface="Courier New" panose="02070309020205020404" pitchFamily="49" charset="0"/>
              </a:rPr>
              <a:t>ytvslcgitg lwslaiiswe rwlvvckpfg nvrfdaklai </a:t>
            </a:r>
            <a:r>
              <a:rPr lang="en-US" sz="1600" dirty="0" smtClean="0">
                <a:latin typeface="Courier New" panose="02070309020205020404" pitchFamily="49" charset="0"/>
                <a:cs typeface="Courier New" panose="02070309020205020404" pitchFamily="49" charset="0"/>
              </a:rPr>
              <a:t>vgiafswiws</a:t>
            </a:r>
          </a:p>
          <a:p>
            <a:pPr marL="0" indent="0">
              <a:spcBef>
                <a:spcPts val="0"/>
              </a:spcBef>
              <a:buNone/>
            </a:pPr>
            <a:r>
              <a:rPr lang="en-US" sz="1600" dirty="0" smtClean="0">
                <a:latin typeface="Courier New" panose="02070309020205020404" pitchFamily="49" charset="0"/>
                <a:cs typeface="Courier New" panose="02070309020205020404" pitchFamily="49" charset="0"/>
              </a:rPr>
              <a:t>avwtappifg </a:t>
            </a:r>
            <a:r>
              <a:rPr lang="en-US" sz="1600" dirty="0">
                <a:latin typeface="Courier New" panose="02070309020205020404" pitchFamily="49" charset="0"/>
                <a:cs typeface="Courier New" panose="02070309020205020404" pitchFamily="49" charset="0"/>
              </a:rPr>
              <a:t>wsrywphglk tscgpdvfsg ssypgvqsym ivlmvtccii </a:t>
            </a:r>
            <a:r>
              <a:rPr lang="en-US" sz="1600" dirty="0" smtClean="0">
                <a:latin typeface="Courier New" panose="02070309020205020404" pitchFamily="49" charset="0"/>
                <a:cs typeface="Courier New" panose="02070309020205020404" pitchFamily="49" charset="0"/>
              </a:rPr>
              <a:t>plaiimlcyl</a:t>
            </a:r>
          </a:p>
          <a:p>
            <a:pPr marL="0" indent="0">
              <a:spcBef>
                <a:spcPts val="0"/>
              </a:spcBef>
              <a:buNone/>
            </a:pPr>
            <a:r>
              <a:rPr lang="en-US" sz="1600" dirty="0" smtClean="0">
                <a:latin typeface="Courier New" panose="02070309020205020404" pitchFamily="49" charset="0"/>
                <a:cs typeface="Courier New" panose="02070309020205020404" pitchFamily="49" charset="0"/>
              </a:rPr>
              <a:t>qvwlairava </a:t>
            </a:r>
            <a:r>
              <a:rPr lang="en-US" sz="1600" dirty="0">
                <a:latin typeface="Courier New" panose="02070309020205020404" pitchFamily="49" charset="0"/>
                <a:cs typeface="Courier New" panose="02070309020205020404" pitchFamily="49" charset="0"/>
              </a:rPr>
              <a:t>kqqkesestq kaekevtrmv vvmifaycvc wgpytffacf </a:t>
            </a:r>
            <a:r>
              <a:rPr lang="en-US" sz="1600" dirty="0" smtClean="0">
                <a:latin typeface="Courier New" panose="02070309020205020404" pitchFamily="49" charset="0"/>
                <a:cs typeface="Courier New" panose="02070309020205020404" pitchFamily="49" charset="0"/>
              </a:rPr>
              <a:t>aaanpgyafh       plmaalpayf </a:t>
            </a:r>
            <a:r>
              <a:rPr lang="en-US" sz="1600" dirty="0">
                <a:latin typeface="Courier New" panose="02070309020205020404" pitchFamily="49" charset="0"/>
                <a:cs typeface="Courier New" panose="02070309020205020404" pitchFamily="49" charset="0"/>
              </a:rPr>
              <a:t>aksatiynpv iyvfmnrqfr ncilqlfgkk vddgselssa </a:t>
            </a:r>
            <a:r>
              <a:rPr lang="en-US" sz="1600" dirty="0" smtClean="0">
                <a:latin typeface="Courier New" panose="02070309020205020404" pitchFamily="49" charset="0"/>
                <a:cs typeface="Courier New" panose="02070309020205020404" pitchFamily="49" charset="0"/>
              </a:rPr>
              <a:t>sktevssvss</a:t>
            </a:r>
            <a:r>
              <a:rPr lang="en-US" sz="1600" dirty="0">
                <a:latin typeface="Courier New" panose="02070309020205020404" pitchFamily="49" charset="0"/>
                <a:cs typeface="Courier New" panose="02070309020205020404" pitchFamily="49" charset="0"/>
              </a:rPr>
              <a:t> </a:t>
            </a:r>
            <a:br>
              <a:rPr lang="en-US" sz="1600" dirty="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vspa </a:t>
            </a:r>
            <a:endParaRPr lang="en-US" dirty="0">
              <a:latin typeface="Courier New" panose="02070309020205020404" pitchFamily="49" charset="0"/>
              <a:cs typeface="Courier New" panose="02070309020205020404" pitchFamily="49" charset="0"/>
            </a:endParaRPr>
          </a:p>
        </p:txBody>
      </p:sp>
      <p:sp>
        <p:nvSpPr>
          <p:cNvPr id="6" name="TextBox 5"/>
          <p:cNvSpPr txBox="1"/>
          <p:nvPr/>
        </p:nvSpPr>
        <p:spPr>
          <a:xfrm rot="16200000">
            <a:off x="-358954" y="4992572"/>
            <a:ext cx="1587500" cy="369332"/>
          </a:xfrm>
          <a:prstGeom prst="rect">
            <a:avLst/>
          </a:prstGeom>
          <a:noFill/>
        </p:spPr>
        <p:txBody>
          <a:bodyPr wrap="square" rtlCol="0">
            <a:spAutoFit/>
          </a:bodyPr>
          <a:lstStyle/>
          <a:p>
            <a:pPr algn="ctr"/>
            <a:r>
              <a:rPr lang="en-US" b="1" dirty="0" smtClean="0">
                <a:solidFill>
                  <a:srgbClr val="FF0000"/>
                </a:solidFill>
              </a:rPr>
              <a:t>LWS GENE</a:t>
            </a:r>
            <a:endParaRPr lang="en-US" b="1" dirty="0">
              <a:solidFill>
                <a:srgbClr val="FF0000"/>
              </a:solidFill>
            </a:endParaRPr>
          </a:p>
        </p:txBody>
      </p:sp>
    </p:spTree>
    <p:extLst>
      <p:ext uri="{BB962C8B-B14F-4D97-AF65-F5344CB8AC3E}">
        <p14:creationId xmlns:p14="http://schemas.microsoft.com/office/powerpoint/2010/main" val="1950631430"/>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t>There are 15 differences between the proteins:</a:t>
            </a:r>
            <a:endParaRPr lang="en-US" sz="3200" dirty="0"/>
          </a:p>
        </p:txBody>
      </p:sp>
      <p:sp>
        <p:nvSpPr>
          <p:cNvPr id="3" name="Content Placeholder 2"/>
          <p:cNvSpPr>
            <a:spLocks noGrp="1"/>
          </p:cNvSpPr>
          <p:nvPr>
            <p:ph idx="1"/>
          </p:nvPr>
        </p:nvSpPr>
        <p:spPr>
          <a:xfrm>
            <a:off x="604129" y="1630744"/>
            <a:ext cx="8254497" cy="2211183"/>
          </a:xfrm>
        </p:spPr>
        <p:txBody>
          <a:bodyPr>
            <a:noAutofit/>
          </a:bodyPr>
          <a:lstStyle/>
          <a:p>
            <a:pPr marL="0" indent="0">
              <a:spcBef>
                <a:spcPts val="0"/>
              </a:spcBef>
              <a:buNone/>
            </a:pPr>
            <a:r>
              <a:rPr lang="en-US" sz="1600" dirty="0" smtClean="0">
                <a:latin typeface="Courier New" panose="02070309020205020404" pitchFamily="49" charset="0"/>
                <a:cs typeface="Courier New" panose="02070309020205020404" pitchFamily="49" charset="0"/>
              </a:rPr>
              <a:t>maqqwslqrl agrhpqdsye dstqssifty tnsnstrgpf egpnyhiapr wvyhltsvwm</a:t>
            </a:r>
          </a:p>
          <a:p>
            <a:pPr marL="0" indent="0">
              <a:spcBef>
                <a:spcPts val="0"/>
              </a:spcBef>
              <a:buNone/>
            </a:pPr>
            <a:r>
              <a:rPr lang="en-US" sz="1600" dirty="0" smtClean="0">
                <a:latin typeface="Courier New" panose="02070309020205020404" pitchFamily="49" charset="0"/>
                <a:cs typeface="Courier New" panose="02070309020205020404" pitchFamily="49" charset="0"/>
              </a:rPr>
              <a:t>ifvv</a:t>
            </a:r>
            <a:r>
              <a:rPr lang="en-US" sz="1800" b="1" dirty="0" smtClean="0">
                <a:latin typeface="Courier New" panose="02070309020205020404" pitchFamily="49" charset="0"/>
                <a:cs typeface="Courier New" panose="02070309020205020404" pitchFamily="49" charset="0"/>
              </a:rPr>
              <a:t>i</a:t>
            </a:r>
            <a:r>
              <a:rPr lang="en-US" sz="1600" dirty="0" smtClean="0">
                <a:latin typeface="Courier New" panose="02070309020205020404" pitchFamily="49" charset="0"/>
                <a:cs typeface="Courier New" panose="02070309020205020404" pitchFamily="49" charset="0"/>
              </a:rPr>
              <a:t>asvft nglvlaatmk fkklrhplnw ilvnlavadl aetviastis </a:t>
            </a:r>
            <a:r>
              <a:rPr lang="en-US" sz="1800" b="1" dirty="0" smtClean="0">
                <a:latin typeface="Courier New" panose="02070309020205020404" pitchFamily="49" charset="0"/>
                <a:cs typeface="Courier New" panose="02070309020205020404" pitchFamily="49" charset="0"/>
              </a:rPr>
              <a:t>v</a:t>
            </a:r>
            <a:r>
              <a:rPr lang="en-US" sz="1600" dirty="0" smtClean="0">
                <a:latin typeface="Courier New" panose="02070309020205020404" pitchFamily="49" charset="0"/>
                <a:cs typeface="Courier New" panose="02070309020205020404" pitchFamily="49" charset="0"/>
              </a:rPr>
              <a:t>vnqv</a:t>
            </a:r>
            <a:r>
              <a:rPr lang="en-US" sz="1800" b="1" dirty="0" smtClean="0">
                <a:latin typeface="Courier New" panose="02070309020205020404" pitchFamily="49" charset="0"/>
                <a:cs typeface="Courier New" panose="02070309020205020404" pitchFamily="49" charset="0"/>
              </a:rPr>
              <a:t>y</a:t>
            </a:r>
            <a:r>
              <a:rPr lang="en-US" sz="1600" dirty="0" smtClean="0">
                <a:latin typeface="Courier New" panose="02070309020205020404" pitchFamily="49" charset="0"/>
                <a:cs typeface="Courier New" panose="02070309020205020404" pitchFamily="49" charset="0"/>
              </a:rPr>
              <a:t>gyfv</a:t>
            </a:r>
          </a:p>
          <a:p>
            <a:pPr marL="0" indent="0">
              <a:spcBef>
                <a:spcPts val="0"/>
              </a:spcBef>
              <a:buNone/>
            </a:pPr>
            <a:r>
              <a:rPr lang="en-US" sz="1600" dirty="0" smtClean="0">
                <a:latin typeface="Courier New" panose="02070309020205020404" pitchFamily="49" charset="0"/>
                <a:cs typeface="Courier New" panose="02070309020205020404" pitchFamily="49" charset="0"/>
              </a:rPr>
              <a:t>lghpmcvleg ytvslcgitg lwslaiiswe rw</a:t>
            </a:r>
            <a:r>
              <a:rPr lang="en-US" sz="1800" b="1" dirty="0" smtClean="0">
                <a:latin typeface="Courier New" panose="02070309020205020404" pitchFamily="49" charset="0"/>
                <a:cs typeface="Courier New" panose="02070309020205020404" pitchFamily="49" charset="0"/>
              </a:rPr>
              <a:t>m</a:t>
            </a:r>
            <a:r>
              <a:rPr lang="en-US" sz="1600" dirty="0" smtClean="0">
                <a:latin typeface="Courier New" panose="02070309020205020404" pitchFamily="49" charset="0"/>
                <a:cs typeface="Courier New" panose="02070309020205020404" pitchFamily="49" charset="0"/>
              </a:rPr>
              <a:t>vvckpfg nvrfdaklai vgiafswiw</a:t>
            </a:r>
            <a:r>
              <a:rPr lang="en-US" sz="1800" b="1" dirty="0" smtClean="0">
                <a:latin typeface="Courier New" panose="02070309020205020404" pitchFamily="49" charset="0"/>
                <a:cs typeface="Courier New" panose="02070309020205020404" pitchFamily="49" charset="0"/>
              </a:rPr>
              <a:t>a</a:t>
            </a:r>
          </a:p>
          <a:p>
            <a:pPr marL="0" indent="0">
              <a:spcBef>
                <a:spcPts val="0"/>
              </a:spcBef>
              <a:buNone/>
            </a:pPr>
            <a:r>
              <a:rPr lang="en-US" sz="1600" dirty="0" smtClean="0">
                <a:latin typeface="Courier New" panose="02070309020205020404" pitchFamily="49" charset="0"/>
                <a:cs typeface="Courier New" panose="02070309020205020404" pitchFamily="49" charset="0"/>
              </a:rPr>
              <a:t>avwtappifg wsrywphglk tscgpdvfsg ssypgvqsym ivlmvtcci</a:t>
            </a:r>
            <a:r>
              <a:rPr lang="en-US" sz="1800" b="1" dirty="0" smtClean="0">
                <a:latin typeface="Courier New" panose="02070309020205020404" pitchFamily="49" charset="0"/>
                <a:cs typeface="Courier New" panose="02070309020205020404" pitchFamily="49" charset="0"/>
              </a:rPr>
              <a:t>t</a:t>
            </a:r>
            <a:r>
              <a:rPr lang="en-US" sz="1600" dirty="0" smtClean="0">
                <a:latin typeface="Courier New" panose="02070309020205020404" pitchFamily="49" charset="0"/>
                <a:cs typeface="Courier New" panose="02070309020205020404" pitchFamily="49" charset="0"/>
              </a:rPr>
              <a:t> pl</a:t>
            </a:r>
            <a:r>
              <a:rPr lang="en-US" sz="1800" b="1" dirty="0" smtClean="0">
                <a:latin typeface="Courier New" panose="02070309020205020404" pitchFamily="49" charset="0"/>
                <a:cs typeface="Courier New" panose="02070309020205020404" pitchFamily="49" charset="0"/>
              </a:rPr>
              <a:t>s</a:t>
            </a:r>
            <a:r>
              <a:rPr lang="en-US" sz="1600" dirty="0" smtClean="0">
                <a:latin typeface="Courier New" panose="02070309020205020404" pitchFamily="49" charset="0"/>
                <a:cs typeface="Courier New" panose="02070309020205020404" pitchFamily="49" charset="0"/>
              </a:rPr>
              <a:t>ii</a:t>
            </a:r>
            <a:r>
              <a:rPr lang="en-US" sz="1800" b="1" dirty="0" smtClean="0">
                <a:latin typeface="Courier New" panose="02070309020205020404" pitchFamily="49" charset="0"/>
                <a:cs typeface="Courier New" panose="02070309020205020404" pitchFamily="49" charset="0"/>
              </a:rPr>
              <a:t>v</a:t>
            </a:r>
            <a:r>
              <a:rPr lang="en-US" sz="1600" dirty="0" smtClean="0">
                <a:latin typeface="Courier New" panose="02070309020205020404" pitchFamily="49" charset="0"/>
                <a:cs typeface="Courier New" panose="02070309020205020404" pitchFamily="49" charset="0"/>
              </a:rPr>
              <a:t>lcyl</a:t>
            </a:r>
          </a:p>
          <a:p>
            <a:pPr marL="0" indent="0">
              <a:spcBef>
                <a:spcPts val="0"/>
              </a:spcBef>
              <a:buNone/>
            </a:pPr>
            <a:r>
              <a:rPr lang="en-US" sz="1600" dirty="0" smtClean="0">
                <a:latin typeface="Courier New" panose="02070309020205020404" pitchFamily="49" charset="0"/>
                <a:cs typeface="Courier New" panose="02070309020205020404" pitchFamily="49" charset="0"/>
              </a:rPr>
              <a:t>qvwlairava kqqkesestq kaekevtrmv vvm</a:t>
            </a:r>
            <a:r>
              <a:rPr lang="en-US" sz="1800" b="1" dirty="0" smtClean="0">
                <a:latin typeface="Courier New" panose="02070309020205020404" pitchFamily="49" charset="0"/>
                <a:cs typeface="Courier New" panose="02070309020205020404" pitchFamily="49" charset="0"/>
              </a:rPr>
              <a:t>vl</a:t>
            </a:r>
            <a:r>
              <a:rPr lang="en-US" sz="1600" dirty="0" smtClean="0">
                <a:latin typeface="Courier New" panose="02070309020205020404" pitchFamily="49" charset="0"/>
                <a:cs typeface="Courier New" panose="02070309020205020404" pitchFamily="49" charset="0"/>
              </a:rPr>
              <a:t>a</a:t>
            </a:r>
            <a:r>
              <a:rPr lang="en-US" sz="1800" b="1" dirty="0" smtClean="0">
                <a:latin typeface="Courier New" panose="02070309020205020404" pitchFamily="49" charset="0"/>
                <a:cs typeface="Courier New" panose="02070309020205020404" pitchFamily="49" charset="0"/>
              </a:rPr>
              <a:t>f</a:t>
            </a:r>
            <a:r>
              <a:rPr lang="en-US" sz="1600" dirty="0" smtClean="0">
                <a:latin typeface="Courier New" panose="02070309020205020404" pitchFamily="49" charset="0"/>
                <a:cs typeface="Courier New" panose="02070309020205020404" pitchFamily="49" charset="0"/>
              </a:rPr>
              <a:t>c</a:t>
            </a:r>
            <a:r>
              <a:rPr lang="en-US" sz="1800" b="1" dirty="0" smtClean="0">
                <a:latin typeface="Courier New" panose="02070309020205020404" pitchFamily="49" charset="0"/>
                <a:cs typeface="Courier New" panose="02070309020205020404" pitchFamily="49" charset="0"/>
              </a:rPr>
              <a:t>f</a:t>
            </a:r>
            <a:r>
              <a:rPr lang="en-US" sz="1600" dirty="0" smtClean="0">
                <a:latin typeface="Courier New" panose="02070309020205020404" pitchFamily="49" charset="0"/>
                <a:cs typeface="Courier New" panose="02070309020205020404" pitchFamily="49" charset="0"/>
              </a:rPr>
              <a:t>c wgpy</a:t>
            </a:r>
            <a:r>
              <a:rPr lang="en-US" sz="1800" b="1" dirty="0" smtClean="0">
                <a:latin typeface="Courier New" panose="02070309020205020404" pitchFamily="49" charset="0"/>
                <a:cs typeface="Courier New" panose="02070309020205020404" pitchFamily="49" charset="0"/>
              </a:rPr>
              <a:t>a</a:t>
            </a:r>
            <a:r>
              <a:rPr lang="en-US" sz="1600" dirty="0" smtClean="0">
                <a:latin typeface="Courier New" panose="02070309020205020404" pitchFamily="49" charset="0"/>
                <a:cs typeface="Courier New" panose="02070309020205020404" pitchFamily="49" charset="0"/>
              </a:rPr>
              <a:t>ffacf aaanpgy</a:t>
            </a:r>
            <a:r>
              <a:rPr lang="en-US" sz="1800" b="1" dirty="0" smtClean="0">
                <a:latin typeface="Courier New" panose="02070309020205020404" pitchFamily="49" charset="0"/>
                <a:cs typeface="Courier New" panose="02070309020205020404" pitchFamily="49" charset="0"/>
              </a:rPr>
              <a:t>p</a:t>
            </a:r>
            <a:r>
              <a:rPr lang="en-US" sz="1600" dirty="0" smtClean="0">
                <a:latin typeface="Courier New" panose="02070309020205020404" pitchFamily="49" charset="0"/>
                <a:cs typeface="Courier New" panose="02070309020205020404" pitchFamily="49" charset="0"/>
              </a:rPr>
              <a:t>fh</a:t>
            </a:r>
          </a:p>
          <a:p>
            <a:pPr marL="0" indent="0">
              <a:spcBef>
                <a:spcPts val="0"/>
              </a:spcBef>
              <a:buNone/>
            </a:pPr>
            <a:r>
              <a:rPr lang="en-US" sz="1600" dirty="0" smtClean="0">
                <a:latin typeface="Courier New" panose="02070309020205020404" pitchFamily="49" charset="0"/>
                <a:cs typeface="Courier New" panose="02070309020205020404" pitchFamily="49" charset="0"/>
              </a:rPr>
              <a:t>plmaalpa</a:t>
            </a:r>
            <a:r>
              <a:rPr lang="en-US" sz="1800" b="1" dirty="0" smtClean="0">
                <a:latin typeface="Courier New" panose="02070309020205020404" pitchFamily="49" charset="0"/>
                <a:cs typeface="Courier New" panose="02070309020205020404" pitchFamily="49" charset="0"/>
              </a:rPr>
              <a:t>f</a:t>
            </a:r>
            <a:r>
              <a:rPr lang="en-US" sz="1600" dirty="0" smtClean="0">
                <a:latin typeface="Courier New" panose="02070309020205020404" pitchFamily="49" charset="0"/>
                <a:cs typeface="Courier New" panose="02070309020205020404" pitchFamily="49" charset="0"/>
              </a:rPr>
              <a:t>f aksatiynpv iyvfmnrqfr ncilqlfgkk vddgselssa sktevssvss</a:t>
            </a:r>
            <a:r>
              <a:rPr lang="en-US" sz="1600" dirty="0">
                <a:latin typeface="Courier New" panose="02070309020205020404" pitchFamily="49" charset="0"/>
                <a:cs typeface="Courier New" panose="02070309020205020404" pitchFamily="49" charset="0"/>
              </a:rPr>
              <a:t> </a:t>
            </a:r>
            <a:endParaRPr lang="en-US" sz="1600" dirty="0" smtClean="0">
              <a:latin typeface="Courier New" panose="02070309020205020404" pitchFamily="49" charset="0"/>
              <a:cs typeface="Courier New" panose="02070309020205020404" pitchFamily="49" charset="0"/>
            </a:endParaRPr>
          </a:p>
          <a:p>
            <a:pPr marL="0" indent="0">
              <a:spcBef>
                <a:spcPts val="0"/>
              </a:spcBef>
              <a:buNone/>
            </a:pPr>
            <a:r>
              <a:rPr lang="en-US" sz="1600" dirty="0" smtClean="0">
                <a:latin typeface="Courier New" panose="02070309020205020404" pitchFamily="49" charset="0"/>
                <a:cs typeface="Courier New" panose="02070309020205020404" pitchFamily="49" charset="0"/>
              </a:rPr>
              <a:t>vspa </a:t>
            </a:r>
            <a:endParaRPr lang="en-US" dirty="0">
              <a:latin typeface="Courier New" panose="02070309020205020404" pitchFamily="49" charset="0"/>
              <a:cs typeface="Courier New" panose="02070309020205020404" pitchFamily="49" charset="0"/>
            </a:endParaRPr>
          </a:p>
        </p:txBody>
      </p:sp>
      <p:sp>
        <p:nvSpPr>
          <p:cNvPr id="4" name="TextBox 3"/>
          <p:cNvSpPr txBox="1"/>
          <p:nvPr/>
        </p:nvSpPr>
        <p:spPr>
          <a:xfrm rot="16200000">
            <a:off x="-358954" y="2390887"/>
            <a:ext cx="1587500" cy="369332"/>
          </a:xfrm>
          <a:prstGeom prst="rect">
            <a:avLst/>
          </a:prstGeom>
          <a:noFill/>
        </p:spPr>
        <p:txBody>
          <a:bodyPr wrap="square" rtlCol="0">
            <a:spAutoFit/>
          </a:bodyPr>
          <a:lstStyle/>
          <a:p>
            <a:pPr algn="ctr"/>
            <a:r>
              <a:rPr lang="en-US" b="1" dirty="0" smtClean="0">
                <a:solidFill>
                  <a:srgbClr val="008000"/>
                </a:solidFill>
              </a:rPr>
              <a:t>MWS GENE</a:t>
            </a:r>
            <a:endParaRPr lang="en-US" b="1" dirty="0">
              <a:solidFill>
                <a:srgbClr val="008000"/>
              </a:solidFill>
            </a:endParaRPr>
          </a:p>
        </p:txBody>
      </p:sp>
      <p:sp>
        <p:nvSpPr>
          <p:cNvPr id="5" name="Content Placeholder 2"/>
          <p:cNvSpPr txBox="1">
            <a:spLocks/>
          </p:cNvSpPr>
          <p:nvPr/>
        </p:nvSpPr>
        <p:spPr>
          <a:xfrm>
            <a:off x="604129" y="4168129"/>
            <a:ext cx="8254497" cy="2358324"/>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sz="1600" dirty="0" smtClean="0">
                <a:latin typeface="Courier New" panose="02070309020205020404" pitchFamily="49" charset="0"/>
                <a:cs typeface="Courier New" panose="02070309020205020404" pitchFamily="49" charset="0"/>
              </a:rPr>
              <a:t>maqqwslqrl </a:t>
            </a:r>
            <a:r>
              <a:rPr lang="en-US" sz="1600" dirty="0">
                <a:latin typeface="Courier New" panose="02070309020205020404" pitchFamily="49" charset="0"/>
                <a:cs typeface="Courier New" panose="02070309020205020404" pitchFamily="49" charset="0"/>
              </a:rPr>
              <a:t>agrhpqdsye dstqssifty tnsnstrgpf </a:t>
            </a:r>
            <a:r>
              <a:rPr lang="en-US" sz="1600" dirty="0" smtClean="0">
                <a:latin typeface="Courier New" panose="02070309020205020404" pitchFamily="49" charset="0"/>
                <a:cs typeface="Courier New" panose="02070309020205020404" pitchFamily="49" charset="0"/>
              </a:rPr>
              <a:t>egpnyhiapr wvyhltsvwm</a:t>
            </a:r>
          </a:p>
          <a:p>
            <a:pPr marL="0" indent="0">
              <a:spcBef>
                <a:spcPts val="0"/>
              </a:spcBef>
              <a:buNone/>
            </a:pPr>
            <a:r>
              <a:rPr lang="en-US" sz="1600" dirty="0" smtClean="0">
                <a:latin typeface="Courier New" panose="02070309020205020404" pitchFamily="49" charset="0"/>
                <a:cs typeface="Courier New" panose="02070309020205020404" pitchFamily="49" charset="0"/>
              </a:rPr>
              <a:t>ifvv</a:t>
            </a:r>
            <a:r>
              <a:rPr lang="en-US" sz="1800" b="1" dirty="0" smtClean="0">
                <a:latin typeface="Courier New" panose="02070309020205020404" pitchFamily="49" charset="0"/>
                <a:cs typeface="Courier New" panose="02070309020205020404" pitchFamily="49" charset="0"/>
              </a:rPr>
              <a:t>t</a:t>
            </a:r>
            <a:r>
              <a:rPr lang="en-US" sz="1600" dirty="0" smtClean="0">
                <a:latin typeface="Courier New" panose="02070309020205020404" pitchFamily="49" charset="0"/>
                <a:cs typeface="Courier New" panose="02070309020205020404" pitchFamily="49" charset="0"/>
              </a:rPr>
              <a:t>asvft nglvlaatmk fkklrhplnw ilvnlavadl aetviastis </a:t>
            </a:r>
            <a:r>
              <a:rPr lang="en-US" sz="1800" b="1" dirty="0" smtClean="0">
                <a:latin typeface="Courier New" panose="02070309020205020404" pitchFamily="49" charset="0"/>
                <a:cs typeface="Courier New" panose="02070309020205020404" pitchFamily="49" charset="0"/>
              </a:rPr>
              <a:t>i</a:t>
            </a:r>
            <a:r>
              <a:rPr lang="en-US" sz="1600" dirty="0" smtClean="0">
                <a:latin typeface="Courier New" panose="02070309020205020404" pitchFamily="49" charset="0"/>
                <a:cs typeface="Courier New" panose="02070309020205020404" pitchFamily="49" charset="0"/>
              </a:rPr>
              <a:t>vnqv</a:t>
            </a:r>
            <a:r>
              <a:rPr lang="en-US" sz="1800" b="1" dirty="0" smtClean="0">
                <a:latin typeface="Courier New" panose="02070309020205020404" pitchFamily="49" charset="0"/>
                <a:cs typeface="Courier New" panose="02070309020205020404" pitchFamily="49" charset="0"/>
              </a:rPr>
              <a:t>s</a:t>
            </a:r>
            <a:r>
              <a:rPr lang="en-US" sz="1600" dirty="0" smtClean="0">
                <a:latin typeface="Courier New" panose="02070309020205020404" pitchFamily="49" charset="0"/>
                <a:cs typeface="Courier New" panose="02070309020205020404" pitchFamily="49" charset="0"/>
              </a:rPr>
              <a:t>gyfv</a:t>
            </a:r>
          </a:p>
          <a:p>
            <a:pPr marL="0" indent="0">
              <a:spcBef>
                <a:spcPts val="0"/>
              </a:spcBef>
              <a:buNone/>
            </a:pPr>
            <a:r>
              <a:rPr lang="en-US" sz="1600" dirty="0" smtClean="0">
                <a:latin typeface="Courier New" panose="02070309020205020404" pitchFamily="49" charset="0"/>
                <a:cs typeface="Courier New" panose="02070309020205020404" pitchFamily="49" charset="0"/>
              </a:rPr>
              <a:t>lghpmcvleg ytvslcgitg lwslaiiswe rw</a:t>
            </a:r>
            <a:r>
              <a:rPr lang="en-US" sz="1800" b="1" dirty="0" smtClean="0">
                <a:latin typeface="Courier New" panose="02070309020205020404" pitchFamily="49" charset="0"/>
                <a:cs typeface="Courier New" panose="02070309020205020404" pitchFamily="49" charset="0"/>
              </a:rPr>
              <a:t>l</a:t>
            </a:r>
            <a:r>
              <a:rPr lang="en-US" sz="1600" dirty="0" smtClean="0">
                <a:latin typeface="Courier New" panose="02070309020205020404" pitchFamily="49" charset="0"/>
                <a:cs typeface="Courier New" panose="02070309020205020404" pitchFamily="49" charset="0"/>
              </a:rPr>
              <a:t>vvckpfg nvrfdaklai vgiafswiw</a:t>
            </a:r>
            <a:r>
              <a:rPr lang="en-US" sz="1800" b="1" dirty="0" smtClean="0">
                <a:latin typeface="Courier New" panose="02070309020205020404" pitchFamily="49" charset="0"/>
                <a:cs typeface="Courier New" panose="02070309020205020404" pitchFamily="49" charset="0"/>
              </a:rPr>
              <a:t>s</a:t>
            </a:r>
            <a:endParaRPr lang="en-US" sz="1600" b="1" dirty="0" smtClean="0">
              <a:latin typeface="Courier New" panose="02070309020205020404" pitchFamily="49" charset="0"/>
              <a:cs typeface="Courier New" panose="02070309020205020404" pitchFamily="49" charset="0"/>
            </a:endParaRPr>
          </a:p>
          <a:p>
            <a:pPr marL="0" indent="0">
              <a:spcBef>
                <a:spcPts val="0"/>
              </a:spcBef>
              <a:buNone/>
            </a:pPr>
            <a:r>
              <a:rPr lang="en-US" sz="1600" dirty="0" smtClean="0">
                <a:latin typeface="Courier New" panose="02070309020205020404" pitchFamily="49" charset="0"/>
                <a:cs typeface="Courier New" panose="02070309020205020404" pitchFamily="49" charset="0"/>
              </a:rPr>
              <a:t>avwtappifg wsrywphglk tscgpdvfsg ssypgvqsym ivlmvtcci</a:t>
            </a:r>
            <a:r>
              <a:rPr lang="en-US" sz="1800" b="1" dirty="0" smtClean="0">
                <a:latin typeface="Courier New" panose="02070309020205020404" pitchFamily="49" charset="0"/>
                <a:cs typeface="Courier New" panose="02070309020205020404" pitchFamily="49" charset="0"/>
              </a:rPr>
              <a:t>i</a:t>
            </a:r>
            <a:r>
              <a:rPr lang="en-US" sz="1600" dirty="0" smtClean="0">
                <a:latin typeface="Courier New" panose="02070309020205020404" pitchFamily="49" charset="0"/>
                <a:cs typeface="Courier New" panose="02070309020205020404" pitchFamily="49" charset="0"/>
              </a:rPr>
              <a:t> pl</a:t>
            </a:r>
            <a:r>
              <a:rPr lang="en-US" sz="1800" b="1" dirty="0" smtClean="0">
                <a:latin typeface="Courier New" panose="02070309020205020404" pitchFamily="49" charset="0"/>
                <a:cs typeface="Courier New" panose="02070309020205020404" pitchFamily="49" charset="0"/>
              </a:rPr>
              <a:t>a</a:t>
            </a:r>
            <a:r>
              <a:rPr lang="en-US" sz="1600" dirty="0" smtClean="0">
                <a:latin typeface="Courier New" panose="02070309020205020404" pitchFamily="49" charset="0"/>
                <a:cs typeface="Courier New" panose="02070309020205020404" pitchFamily="49" charset="0"/>
              </a:rPr>
              <a:t>ii</a:t>
            </a:r>
            <a:r>
              <a:rPr lang="en-US" sz="1800" b="1" dirty="0" smtClean="0">
                <a:latin typeface="Courier New" panose="02070309020205020404" pitchFamily="49" charset="0"/>
                <a:cs typeface="Courier New" panose="02070309020205020404" pitchFamily="49" charset="0"/>
              </a:rPr>
              <a:t>m</a:t>
            </a:r>
            <a:r>
              <a:rPr lang="en-US" sz="1600" dirty="0" smtClean="0">
                <a:latin typeface="Courier New" panose="02070309020205020404" pitchFamily="49" charset="0"/>
                <a:cs typeface="Courier New" panose="02070309020205020404" pitchFamily="49" charset="0"/>
              </a:rPr>
              <a:t>lcyl</a:t>
            </a:r>
          </a:p>
          <a:p>
            <a:pPr marL="0" indent="0">
              <a:spcBef>
                <a:spcPts val="0"/>
              </a:spcBef>
              <a:buNone/>
            </a:pPr>
            <a:r>
              <a:rPr lang="en-US" sz="1600" dirty="0" smtClean="0">
                <a:latin typeface="Courier New" panose="02070309020205020404" pitchFamily="49" charset="0"/>
                <a:cs typeface="Courier New" panose="02070309020205020404" pitchFamily="49" charset="0"/>
              </a:rPr>
              <a:t>qvwlairava </a:t>
            </a:r>
            <a:r>
              <a:rPr lang="en-US" sz="1600" dirty="0">
                <a:latin typeface="Courier New" panose="02070309020205020404" pitchFamily="49" charset="0"/>
                <a:cs typeface="Courier New" panose="02070309020205020404" pitchFamily="49" charset="0"/>
              </a:rPr>
              <a:t>kqqkesestq kaekevtrmv vvm</a:t>
            </a:r>
            <a:r>
              <a:rPr lang="en-US" sz="1600" b="1" dirty="0">
                <a:latin typeface="Courier New" panose="02070309020205020404" pitchFamily="49" charset="0"/>
                <a:cs typeface="Courier New" panose="02070309020205020404" pitchFamily="49" charset="0"/>
              </a:rPr>
              <a:t>if</a:t>
            </a:r>
            <a:r>
              <a:rPr lang="en-US" sz="1600" dirty="0">
                <a:latin typeface="Courier New" panose="02070309020205020404" pitchFamily="49" charset="0"/>
                <a:cs typeface="Courier New" panose="02070309020205020404" pitchFamily="49" charset="0"/>
              </a:rPr>
              <a:t>a</a:t>
            </a:r>
            <a:r>
              <a:rPr lang="en-US" sz="1600" b="1" dirty="0">
                <a:latin typeface="Courier New" panose="02070309020205020404" pitchFamily="49" charset="0"/>
                <a:cs typeface="Courier New" panose="02070309020205020404" pitchFamily="49" charset="0"/>
              </a:rPr>
              <a:t>y</a:t>
            </a:r>
            <a:r>
              <a:rPr lang="en-US" sz="1600" dirty="0">
                <a:latin typeface="Courier New" panose="02070309020205020404" pitchFamily="49" charset="0"/>
                <a:cs typeface="Courier New" panose="02070309020205020404" pitchFamily="49" charset="0"/>
              </a:rPr>
              <a:t>c</a:t>
            </a:r>
            <a:r>
              <a:rPr lang="en-US" sz="1600" b="1" dirty="0">
                <a:latin typeface="Courier New" panose="02070309020205020404" pitchFamily="49" charset="0"/>
                <a:cs typeface="Courier New" panose="02070309020205020404" pitchFamily="49" charset="0"/>
              </a:rPr>
              <a:t>v</a:t>
            </a:r>
            <a:r>
              <a:rPr lang="en-US" sz="1600" dirty="0">
                <a:latin typeface="Courier New" panose="02070309020205020404" pitchFamily="49" charset="0"/>
                <a:cs typeface="Courier New" panose="02070309020205020404" pitchFamily="49" charset="0"/>
              </a:rPr>
              <a:t>c wgpy</a:t>
            </a:r>
            <a:r>
              <a:rPr lang="en-US" sz="1800" b="1" dirty="0">
                <a:latin typeface="Courier New" panose="02070309020205020404" pitchFamily="49" charset="0"/>
                <a:cs typeface="Courier New" panose="02070309020205020404" pitchFamily="49" charset="0"/>
              </a:rPr>
              <a:t>t</a:t>
            </a:r>
            <a:r>
              <a:rPr lang="en-US" sz="1600" dirty="0">
                <a:latin typeface="Courier New" panose="02070309020205020404" pitchFamily="49" charset="0"/>
                <a:cs typeface="Courier New" panose="02070309020205020404" pitchFamily="49" charset="0"/>
              </a:rPr>
              <a:t>ffacf </a:t>
            </a:r>
            <a:r>
              <a:rPr lang="en-US" sz="1600" dirty="0" smtClean="0">
                <a:latin typeface="Courier New" panose="02070309020205020404" pitchFamily="49" charset="0"/>
                <a:cs typeface="Courier New" panose="02070309020205020404" pitchFamily="49" charset="0"/>
              </a:rPr>
              <a:t>aaanpgy</a:t>
            </a:r>
            <a:r>
              <a:rPr lang="en-US" sz="1800" b="1" dirty="0" smtClean="0">
                <a:latin typeface="Courier New" panose="02070309020205020404" pitchFamily="49" charset="0"/>
                <a:cs typeface="Courier New" panose="02070309020205020404" pitchFamily="49" charset="0"/>
              </a:rPr>
              <a:t>a</a:t>
            </a:r>
            <a:r>
              <a:rPr lang="en-US" sz="1600" dirty="0" smtClean="0">
                <a:latin typeface="Courier New" panose="02070309020205020404" pitchFamily="49" charset="0"/>
                <a:cs typeface="Courier New" panose="02070309020205020404" pitchFamily="49" charset="0"/>
              </a:rPr>
              <a:t>fh       plmaalpa</a:t>
            </a:r>
            <a:r>
              <a:rPr lang="en-US" sz="1800" b="1" dirty="0" smtClean="0">
                <a:latin typeface="Courier New" panose="02070309020205020404" pitchFamily="49" charset="0"/>
                <a:cs typeface="Courier New" panose="02070309020205020404" pitchFamily="49" charset="0"/>
              </a:rPr>
              <a:t>y</a:t>
            </a:r>
            <a:r>
              <a:rPr lang="en-US" sz="1600" dirty="0" smtClean="0">
                <a:latin typeface="Courier New" panose="02070309020205020404" pitchFamily="49" charset="0"/>
                <a:cs typeface="Courier New" panose="02070309020205020404" pitchFamily="49" charset="0"/>
              </a:rPr>
              <a:t>f </a:t>
            </a:r>
            <a:r>
              <a:rPr lang="en-US" sz="1600" dirty="0">
                <a:latin typeface="Courier New" panose="02070309020205020404" pitchFamily="49" charset="0"/>
                <a:cs typeface="Courier New" panose="02070309020205020404" pitchFamily="49" charset="0"/>
              </a:rPr>
              <a:t>aksatiynpv iyvfmnrqfr ncilqlfgkk vddgselssa </a:t>
            </a:r>
            <a:r>
              <a:rPr lang="en-US" sz="1600" dirty="0" smtClean="0">
                <a:latin typeface="Courier New" panose="02070309020205020404" pitchFamily="49" charset="0"/>
                <a:cs typeface="Courier New" panose="02070309020205020404" pitchFamily="49" charset="0"/>
              </a:rPr>
              <a:t>sktevssvss</a:t>
            </a:r>
            <a:r>
              <a:rPr lang="en-US" sz="1600" dirty="0">
                <a:latin typeface="Courier New" panose="02070309020205020404" pitchFamily="49" charset="0"/>
                <a:cs typeface="Courier New" panose="02070309020205020404" pitchFamily="49" charset="0"/>
              </a:rPr>
              <a:t> </a:t>
            </a:r>
            <a:endParaRPr lang="en-US" sz="1600" dirty="0" smtClean="0">
              <a:latin typeface="Courier New" panose="02070309020205020404" pitchFamily="49" charset="0"/>
              <a:cs typeface="Courier New" panose="02070309020205020404" pitchFamily="49" charset="0"/>
            </a:endParaRPr>
          </a:p>
          <a:p>
            <a:pPr marL="0" indent="0">
              <a:spcBef>
                <a:spcPts val="0"/>
              </a:spcBef>
              <a:buNone/>
            </a:pPr>
            <a:r>
              <a:rPr lang="en-US" sz="1600" dirty="0" smtClean="0">
                <a:latin typeface="Courier New" panose="02070309020205020404" pitchFamily="49" charset="0"/>
                <a:cs typeface="Courier New" panose="02070309020205020404" pitchFamily="49" charset="0"/>
              </a:rPr>
              <a:t>vspa </a:t>
            </a:r>
            <a:endParaRPr lang="en-US" dirty="0">
              <a:latin typeface="Courier New" panose="02070309020205020404" pitchFamily="49" charset="0"/>
              <a:cs typeface="Courier New" panose="02070309020205020404" pitchFamily="49" charset="0"/>
            </a:endParaRPr>
          </a:p>
        </p:txBody>
      </p:sp>
      <p:sp>
        <p:nvSpPr>
          <p:cNvPr id="6" name="TextBox 5"/>
          <p:cNvSpPr txBox="1"/>
          <p:nvPr/>
        </p:nvSpPr>
        <p:spPr>
          <a:xfrm rot="16200000">
            <a:off x="-358954" y="4992572"/>
            <a:ext cx="1587500" cy="369332"/>
          </a:xfrm>
          <a:prstGeom prst="rect">
            <a:avLst/>
          </a:prstGeom>
          <a:noFill/>
        </p:spPr>
        <p:txBody>
          <a:bodyPr wrap="square" rtlCol="0">
            <a:spAutoFit/>
          </a:bodyPr>
          <a:lstStyle/>
          <a:p>
            <a:pPr algn="ctr"/>
            <a:r>
              <a:rPr lang="en-US" b="1" dirty="0" smtClean="0">
                <a:solidFill>
                  <a:srgbClr val="FF0000"/>
                </a:solidFill>
              </a:rPr>
              <a:t>LWS GENE</a:t>
            </a:r>
            <a:endParaRPr lang="en-US" b="1" dirty="0">
              <a:solidFill>
                <a:srgbClr val="FF0000"/>
              </a:solidFill>
            </a:endParaRPr>
          </a:p>
        </p:txBody>
      </p:sp>
    </p:spTree>
    <p:extLst>
      <p:ext uri="{BB962C8B-B14F-4D97-AF65-F5344CB8AC3E}">
        <p14:creationId xmlns:p14="http://schemas.microsoft.com/office/powerpoint/2010/main" val="3393405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Color </a:t>
            </a:r>
            <a:r>
              <a:rPr lang="en-US" dirty="0" smtClean="0"/>
              <a:t>Vision in Monkeys</a:t>
            </a:r>
            <a:endParaRPr lang="en-US" dirty="0"/>
          </a:p>
        </p:txBody>
      </p:sp>
      <p:sp>
        <p:nvSpPr>
          <p:cNvPr id="3" name="Content Placeholder 2"/>
          <p:cNvSpPr>
            <a:spLocks noGrp="1"/>
          </p:cNvSpPr>
          <p:nvPr>
            <p:ph sz="half" idx="1"/>
          </p:nvPr>
        </p:nvSpPr>
        <p:spPr>
          <a:xfrm>
            <a:off x="5029200" y="1446213"/>
            <a:ext cx="4038600" cy="4953000"/>
          </a:xfrm>
        </p:spPr>
        <p:txBody>
          <a:bodyPr>
            <a:normAutofit fontScale="92500" lnSpcReduction="10000"/>
          </a:bodyPr>
          <a:lstStyle/>
          <a:p>
            <a:endParaRPr lang="en-US" dirty="0" smtClean="0"/>
          </a:p>
          <a:p>
            <a:endParaRPr lang="en-US" dirty="0"/>
          </a:p>
          <a:p>
            <a:endParaRPr lang="en-US" dirty="0" smtClean="0"/>
          </a:p>
          <a:p>
            <a:endParaRPr lang="en-US" dirty="0"/>
          </a:p>
          <a:p>
            <a:endParaRPr lang="en-US" dirty="0" smtClean="0"/>
          </a:p>
          <a:p>
            <a:endParaRPr lang="en-US" dirty="0" smtClean="0"/>
          </a:p>
          <a:p>
            <a:endParaRPr lang="en-US" dirty="0"/>
          </a:p>
          <a:p>
            <a:pPr marL="0" indent="0">
              <a:buNone/>
            </a:pPr>
            <a:endParaRPr lang="en-US" sz="2200" dirty="0"/>
          </a:p>
          <a:p>
            <a:pPr marL="0" indent="0">
              <a:buNone/>
            </a:pPr>
            <a:r>
              <a:rPr lang="en-US" sz="2200" b="1" u="sng" dirty="0" smtClean="0"/>
              <a:t>Species</a:t>
            </a:r>
            <a:r>
              <a:rPr lang="en-US" sz="2200" b="1" dirty="0" smtClean="0"/>
              <a:t>: </a:t>
            </a:r>
            <a:r>
              <a:rPr lang="en-US" sz="2200" dirty="0" smtClean="0"/>
              <a:t>White Headed Capuchin</a:t>
            </a:r>
          </a:p>
          <a:p>
            <a:pPr marL="0" indent="0">
              <a:buNone/>
            </a:pPr>
            <a:r>
              <a:rPr lang="en-US" sz="2200" b="1" u="sng" dirty="0" smtClean="0"/>
              <a:t>Lives</a:t>
            </a:r>
            <a:r>
              <a:rPr lang="en-US" sz="2200" b="1" dirty="0" smtClean="0"/>
              <a:t>: </a:t>
            </a:r>
            <a:r>
              <a:rPr lang="en-US" sz="2200" dirty="0" smtClean="0"/>
              <a:t>Central and South America</a:t>
            </a:r>
          </a:p>
          <a:p>
            <a:pPr marL="0" indent="0">
              <a:buNone/>
            </a:pPr>
            <a:r>
              <a:rPr lang="en-US" sz="2200" b="1" u="sng" dirty="0" smtClean="0"/>
              <a:t>Vision</a:t>
            </a:r>
            <a:r>
              <a:rPr lang="en-US" sz="2200" b="1" dirty="0" smtClean="0"/>
              <a:t>: </a:t>
            </a:r>
            <a:r>
              <a:rPr lang="en-US" sz="2200" dirty="0" smtClean="0"/>
              <a:t>Dichromatic vision (i.e. “colorblind”.</a:t>
            </a:r>
            <a:endParaRPr lang="en-US" sz="2200" dirty="0"/>
          </a:p>
        </p:txBody>
      </p:sp>
      <p:sp>
        <p:nvSpPr>
          <p:cNvPr id="13" name="Content Placeholder 2"/>
          <p:cNvSpPr>
            <a:spLocks noGrp="1"/>
          </p:cNvSpPr>
          <p:nvPr>
            <p:ph sz="half" idx="1"/>
          </p:nvPr>
        </p:nvSpPr>
        <p:spPr>
          <a:xfrm>
            <a:off x="457200" y="1471812"/>
            <a:ext cx="4038600" cy="4953000"/>
          </a:xfrm>
        </p:spPr>
        <p:txBody>
          <a:bodyPr>
            <a:normAutofit fontScale="92500" lnSpcReduction="10000"/>
          </a:bodyPr>
          <a:lstStyle/>
          <a:p>
            <a:endParaRPr lang="en-US" dirty="0" smtClean="0"/>
          </a:p>
          <a:p>
            <a:endParaRPr lang="en-US" dirty="0"/>
          </a:p>
          <a:p>
            <a:endParaRPr lang="en-US" dirty="0" smtClean="0"/>
          </a:p>
          <a:p>
            <a:endParaRPr lang="en-US" dirty="0"/>
          </a:p>
          <a:p>
            <a:endParaRPr lang="en-US" dirty="0" smtClean="0"/>
          </a:p>
          <a:p>
            <a:endParaRPr lang="en-US" dirty="0" smtClean="0"/>
          </a:p>
          <a:p>
            <a:endParaRPr lang="en-US" dirty="0"/>
          </a:p>
          <a:p>
            <a:pPr marL="0" indent="0">
              <a:buNone/>
            </a:pPr>
            <a:endParaRPr lang="en-US" sz="2200" dirty="0"/>
          </a:p>
          <a:p>
            <a:pPr marL="0" indent="0">
              <a:buNone/>
            </a:pPr>
            <a:r>
              <a:rPr lang="en-US" sz="2200" b="1" u="sng" dirty="0" smtClean="0"/>
              <a:t>Species</a:t>
            </a:r>
            <a:r>
              <a:rPr lang="en-US" sz="2200" b="1" dirty="0" smtClean="0"/>
              <a:t>: </a:t>
            </a:r>
            <a:r>
              <a:rPr lang="en-US" sz="2200" dirty="0" smtClean="0"/>
              <a:t>Grey Cheeked Mangabey</a:t>
            </a:r>
          </a:p>
          <a:p>
            <a:pPr marL="0" indent="0">
              <a:buNone/>
            </a:pPr>
            <a:r>
              <a:rPr lang="en-US" sz="2200" b="1" u="sng" dirty="0" smtClean="0"/>
              <a:t>Lives</a:t>
            </a:r>
            <a:r>
              <a:rPr lang="en-US" sz="2200" b="1" dirty="0" smtClean="0"/>
              <a:t>: </a:t>
            </a:r>
            <a:r>
              <a:rPr lang="en-US" sz="2200" dirty="0" smtClean="0"/>
              <a:t>Africa</a:t>
            </a:r>
          </a:p>
          <a:p>
            <a:pPr marL="0" indent="0">
              <a:buNone/>
            </a:pPr>
            <a:r>
              <a:rPr lang="en-US" sz="2200" b="1" u="sng" dirty="0" smtClean="0"/>
              <a:t>Vision</a:t>
            </a:r>
            <a:r>
              <a:rPr lang="en-US" sz="2200" b="1" dirty="0" smtClean="0"/>
              <a:t>: </a:t>
            </a:r>
            <a:r>
              <a:rPr lang="en-US" sz="2200" dirty="0" smtClean="0"/>
              <a:t>Trichromatic vision (i.e. like most humans)</a:t>
            </a:r>
            <a:endParaRPr lang="en-US" sz="2200" dirty="0"/>
          </a:p>
        </p:txBody>
      </p:sp>
      <p:pic>
        <p:nvPicPr>
          <p:cNvPr id="10" name="Picture 9" descr="mono.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334000" y="1446213"/>
            <a:ext cx="2667000" cy="3251201"/>
          </a:xfrm>
          <a:prstGeom prst="rect">
            <a:avLst/>
          </a:prstGeom>
        </p:spPr>
      </p:pic>
      <p:pic>
        <p:nvPicPr>
          <p:cNvPr id="11" name="Picture 1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14400" y="1444625"/>
            <a:ext cx="2667000" cy="3279775"/>
          </a:xfrm>
          <a:prstGeom prst="rect">
            <a:avLst/>
          </a:prstGeom>
        </p:spPr>
      </p:pic>
    </p:spTree>
    <p:extLst>
      <p:ext uri="{BB962C8B-B14F-4D97-AF65-F5344CB8AC3E}">
        <p14:creationId xmlns:p14="http://schemas.microsoft.com/office/powerpoint/2010/main" val="273905174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t>Differences at positions 277 and 285 result in spectral shifts of +16-24nm</a:t>
            </a:r>
            <a:endParaRPr lang="en-US" sz="3200" dirty="0"/>
          </a:p>
        </p:txBody>
      </p:sp>
      <p:sp>
        <p:nvSpPr>
          <p:cNvPr id="3" name="Content Placeholder 2"/>
          <p:cNvSpPr>
            <a:spLocks noGrp="1"/>
          </p:cNvSpPr>
          <p:nvPr>
            <p:ph idx="1"/>
          </p:nvPr>
        </p:nvSpPr>
        <p:spPr>
          <a:xfrm>
            <a:off x="604130" y="1630744"/>
            <a:ext cx="8286652" cy="2291558"/>
          </a:xfrm>
        </p:spPr>
        <p:txBody>
          <a:bodyPr>
            <a:noAutofit/>
          </a:bodyPr>
          <a:lstStyle/>
          <a:p>
            <a:pPr marL="0" indent="0">
              <a:spcBef>
                <a:spcPts val="0"/>
              </a:spcBef>
              <a:buNone/>
            </a:pPr>
            <a:r>
              <a:rPr lang="en-US" sz="1600" dirty="0" smtClean="0">
                <a:latin typeface="Courier New" panose="02070309020205020404" pitchFamily="49" charset="0"/>
                <a:cs typeface="Courier New" panose="02070309020205020404" pitchFamily="49" charset="0"/>
              </a:rPr>
              <a:t>maqqwslqrl agrhpqdsye dstqssifty tnsnstrgpf egpnyhiapr wvyhltsvwm</a:t>
            </a:r>
          </a:p>
          <a:p>
            <a:pPr marL="0" indent="0">
              <a:spcBef>
                <a:spcPts val="0"/>
              </a:spcBef>
              <a:buNone/>
            </a:pPr>
            <a:r>
              <a:rPr lang="en-US" sz="1600" dirty="0" smtClean="0">
                <a:latin typeface="Courier New" panose="02070309020205020404" pitchFamily="49" charset="0"/>
                <a:cs typeface="Courier New" panose="02070309020205020404" pitchFamily="49" charset="0"/>
              </a:rPr>
              <a:t>ifvv</a:t>
            </a:r>
            <a:r>
              <a:rPr lang="en-US" sz="1800" b="1" dirty="0" smtClean="0">
                <a:latin typeface="Courier New" panose="02070309020205020404" pitchFamily="49" charset="0"/>
                <a:cs typeface="Courier New" panose="02070309020205020404" pitchFamily="49" charset="0"/>
              </a:rPr>
              <a:t>i</a:t>
            </a:r>
            <a:r>
              <a:rPr lang="en-US" sz="1600" dirty="0" smtClean="0">
                <a:latin typeface="Courier New" panose="02070309020205020404" pitchFamily="49" charset="0"/>
                <a:cs typeface="Courier New" panose="02070309020205020404" pitchFamily="49" charset="0"/>
              </a:rPr>
              <a:t>asvft nglvlaatmk fkklrhplnw ilvnlavadl aetviastis </a:t>
            </a:r>
            <a:r>
              <a:rPr lang="en-US" sz="1800" b="1" dirty="0" smtClean="0">
                <a:latin typeface="Courier New" panose="02070309020205020404" pitchFamily="49" charset="0"/>
                <a:cs typeface="Courier New" panose="02070309020205020404" pitchFamily="49" charset="0"/>
              </a:rPr>
              <a:t>v</a:t>
            </a:r>
            <a:r>
              <a:rPr lang="en-US" sz="1600" dirty="0" smtClean="0">
                <a:latin typeface="Courier New" panose="02070309020205020404" pitchFamily="49" charset="0"/>
                <a:cs typeface="Courier New" panose="02070309020205020404" pitchFamily="49" charset="0"/>
              </a:rPr>
              <a:t>vnqv</a:t>
            </a:r>
            <a:r>
              <a:rPr lang="en-US" sz="1800" b="1" dirty="0" smtClean="0">
                <a:latin typeface="Courier New" panose="02070309020205020404" pitchFamily="49" charset="0"/>
                <a:cs typeface="Courier New" panose="02070309020205020404" pitchFamily="49" charset="0"/>
              </a:rPr>
              <a:t>y</a:t>
            </a:r>
            <a:r>
              <a:rPr lang="en-US" sz="1600" dirty="0" smtClean="0">
                <a:latin typeface="Courier New" panose="02070309020205020404" pitchFamily="49" charset="0"/>
                <a:cs typeface="Courier New" panose="02070309020205020404" pitchFamily="49" charset="0"/>
              </a:rPr>
              <a:t>gyfv</a:t>
            </a:r>
          </a:p>
          <a:p>
            <a:pPr marL="0" indent="0">
              <a:spcBef>
                <a:spcPts val="0"/>
              </a:spcBef>
              <a:buNone/>
            </a:pPr>
            <a:r>
              <a:rPr lang="en-US" sz="1600" dirty="0" smtClean="0">
                <a:latin typeface="Courier New" panose="02070309020205020404" pitchFamily="49" charset="0"/>
                <a:cs typeface="Courier New" panose="02070309020205020404" pitchFamily="49" charset="0"/>
              </a:rPr>
              <a:t>lghpmcvleg ytvslcgitg lwslaiiswe rw</a:t>
            </a:r>
            <a:r>
              <a:rPr lang="en-US" sz="1800" b="1" dirty="0" smtClean="0">
                <a:latin typeface="Courier New" panose="02070309020205020404" pitchFamily="49" charset="0"/>
                <a:cs typeface="Courier New" panose="02070309020205020404" pitchFamily="49" charset="0"/>
              </a:rPr>
              <a:t>m</a:t>
            </a:r>
            <a:r>
              <a:rPr lang="en-US" sz="1600" dirty="0" smtClean="0">
                <a:latin typeface="Courier New" panose="02070309020205020404" pitchFamily="49" charset="0"/>
                <a:cs typeface="Courier New" panose="02070309020205020404" pitchFamily="49" charset="0"/>
              </a:rPr>
              <a:t>vvckpfg nvrfdaklai vgiafswiw</a:t>
            </a:r>
            <a:r>
              <a:rPr lang="en-US" sz="1800" b="1" dirty="0" smtClean="0">
                <a:latin typeface="Courier New" panose="02070309020205020404" pitchFamily="49" charset="0"/>
                <a:cs typeface="Courier New" panose="02070309020205020404" pitchFamily="49" charset="0"/>
              </a:rPr>
              <a:t>a</a:t>
            </a:r>
          </a:p>
          <a:p>
            <a:pPr marL="0" indent="0">
              <a:spcBef>
                <a:spcPts val="0"/>
              </a:spcBef>
              <a:buNone/>
            </a:pPr>
            <a:r>
              <a:rPr lang="en-US" sz="1600" dirty="0" smtClean="0">
                <a:latin typeface="Courier New" panose="02070309020205020404" pitchFamily="49" charset="0"/>
                <a:cs typeface="Courier New" panose="02070309020205020404" pitchFamily="49" charset="0"/>
              </a:rPr>
              <a:t>avwtappifg wsrywphglk tscgpdvfsg ssypgvqsym ivlmvtcci</a:t>
            </a:r>
            <a:r>
              <a:rPr lang="en-US" sz="1800" b="1" dirty="0" smtClean="0">
                <a:latin typeface="Courier New" panose="02070309020205020404" pitchFamily="49" charset="0"/>
                <a:cs typeface="Courier New" panose="02070309020205020404" pitchFamily="49" charset="0"/>
              </a:rPr>
              <a:t>t</a:t>
            </a:r>
            <a:r>
              <a:rPr lang="en-US" sz="1600" dirty="0" smtClean="0">
                <a:latin typeface="Courier New" panose="02070309020205020404" pitchFamily="49" charset="0"/>
                <a:cs typeface="Courier New" panose="02070309020205020404" pitchFamily="49" charset="0"/>
              </a:rPr>
              <a:t> pl</a:t>
            </a:r>
            <a:r>
              <a:rPr lang="en-US" sz="1800" b="1" dirty="0" smtClean="0">
                <a:latin typeface="Courier New" panose="02070309020205020404" pitchFamily="49" charset="0"/>
                <a:cs typeface="Courier New" panose="02070309020205020404" pitchFamily="49" charset="0"/>
              </a:rPr>
              <a:t>s</a:t>
            </a:r>
            <a:r>
              <a:rPr lang="en-US" sz="1600" dirty="0" smtClean="0">
                <a:latin typeface="Courier New" panose="02070309020205020404" pitchFamily="49" charset="0"/>
                <a:cs typeface="Courier New" panose="02070309020205020404" pitchFamily="49" charset="0"/>
              </a:rPr>
              <a:t>ii</a:t>
            </a:r>
            <a:r>
              <a:rPr lang="en-US" sz="1800" b="1" dirty="0" smtClean="0">
                <a:latin typeface="Courier New" panose="02070309020205020404" pitchFamily="49" charset="0"/>
                <a:cs typeface="Courier New" panose="02070309020205020404" pitchFamily="49" charset="0"/>
              </a:rPr>
              <a:t>v</a:t>
            </a:r>
            <a:r>
              <a:rPr lang="en-US" sz="1600" dirty="0" smtClean="0">
                <a:latin typeface="Courier New" panose="02070309020205020404" pitchFamily="49" charset="0"/>
                <a:cs typeface="Courier New" panose="02070309020205020404" pitchFamily="49" charset="0"/>
              </a:rPr>
              <a:t>lcyl</a:t>
            </a:r>
          </a:p>
          <a:p>
            <a:pPr marL="0" indent="0">
              <a:spcBef>
                <a:spcPts val="0"/>
              </a:spcBef>
              <a:buNone/>
            </a:pPr>
            <a:r>
              <a:rPr lang="en-US" sz="1600" dirty="0" smtClean="0">
                <a:latin typeface="Courier New" panose="02070309020205020404" pitchFamily="49" charset="0"/>
                <a:cs typeface="Courier New" panose="02070309020205020404" pitchFamily="49" charset="0"/>
              </a:rPr>
              <a:t>qvwlairava kqqkesestq kaekevtrmv vvm</a:t>
            </a:r>
            <a:r>
              <a:rPr lang="en-US" sz="1800" b="1" dirty="0" smtClean="0">
                <a:latin typeface="Courier New" panose="02070309020205020404" pitchFamily="49" charset="0"/>
                <a:cs typeface="Courier New" panose="02070309020205020404" pitchFamily="49" charset="0"/>
              </a:rPr>
              <a:t>vl</a:t>
            </a:r>
            <a:r>
              <a:rPr lang="en-US" sz="1600" dirty="0" smtClean="0">
                <a:latin typeface="Courier New" panose="02070309020205020404" pitchFamily="49" charset="0"/>
                <a:cs typeface="Courier New" panose="02070309020205020404" pitchFamily="49" charset="0"/>
              </a:rPr>
              <a:t>a</a:t>
            </a:r>
            <a:r>
              <a:rPr lang="en-US" sz="2000" b="1" dirty="0" smtClean="0">
                <a:solidFill>
                  <a:srgbClr val="FF0000"/>
                </a:solidFill>
                <a:latin typeface="Courier New" panose="02070309020205020404" pitchFamily="49" charset="0"/>
                <a:cs typeface="Courier New" panose="02070309020205020404" pitchFamily="49" charset="0"/>
              </a:rPr>
              <a:t>f</a:t>
            </a:r>
            <a:r>
              <a:rPr lang="en-US" sz="1600" dirty="0" smtClean="0">
                <a:latin typeface="Courier New" panose="02070309020205020404" pitchFamily="49" charset="0"/>
                <a:cs typeface="Courier New" panose="02070309020205020404" pitchFamily="49" charset="0"/>
              </a:rPr>
              <a:t>c</a:t>
            </a:r>
            <a:r>
              <a:rPr lang="en-US" sz="1800" b="1" dirty="0" smtClean="0">
                <a:latin typeface="Courier New" panose="02070309020205020404" pitchFamily="49" charset="0"/>
                <a:cs typeface="Courier New" panose="02070309020205020404" pitchFamily="49" charset="0"/>
              </a:rPr>
              <a:t>f</a:t>
            </a:r>
            <a:r>
              <a:rPr lang="en-US" sz="1600" dirty="0" smtClean="0">
                <a:latin typeface="Courier New" panose="02070309020205020404" pitchFamily="49" charset="0"/>
                <a:cs typeface="Courier New" panose="02070309020205020404" pitchFamily="49" charset="0"/>
              </a:rPr>
              <a:t>c wgpy</a:t>
            </a:r>
            <a:r>
              <a:rPr lang="en-US" sz="2000" b="1" dirty="0" smtClean="0">
                <a:solidFill>
                  <a:srgbClr val="FF0000"/>
                </a:solidFill>
                <a:latin typeface="Courier New" panose="02070309020205020404" pitchFamily="49" charset="0"/>
                <a:cs typeface="Courier New" panose="02070309020205020404" pitchFamily="49" charset="0"/>
              </a:rPr>
              <a:t>a</a:t>
            </a:r>
            <a:r>
              <a:rPr lang="en-US" sz="1600" dirty="0" smtClean="0">
                <a:latin typeface="Courier New" panose="02070309020205020404" pitchFamily="49" charset="0"/>
                <a:cs typeface="Courier New" panose="02070309020205020404" pitchFamily="49" charset="0"/>
              </a:rPr>
              <a:t>ffacf aaanpgy</a:t>
            </a:r>
            <a:r>
              <a:rPr lang="en-US" sz="1800" b="1" dirty="0" smtClean="0">
                <a:latin typeface="Courier New" panose="02070309020205020404" pitchFamily="49" charset="0"/>
                <a:cs typeface="Courier New" panose="02070309020205020404" pitchFamily="49" charset="0"/>
              </a:rPr>
              <a:t>p</a:t>
            </a:r>
            <a:r>
              <a:rPr lang="en-US" sz="1600" dirty="0" smtClean="0">
                <a:latin typeface="Courier New" panose="02070309020205020404" pitchFamily="49" charset="0"/>
                <a:cs typeface="Courier New" panose="02070309020205020404" pitchFamily="49" charset="0"/>
              </a:rPr>
              <a:t>fh</a:t>
            </a:r>
          </a:p>
          <a:p>
            <a:pPr marL="0" indent="0">
              <a:spcBef>
                <a:spcPts val="0"/>
              </a:spcBef>
              <a:buNone/>
            </a:pPr>
            <a:r>
              <a:rPr lang="en-US" sz="1600" dirty="0" smtClean="0">
                <a:latin typeface="Courier New" panose="02070309020205020404" pitchFamily="49" charset="0"/>
                <a:cs typeface="Courier New" panose="02070309020205020404" pitchFamily="49" charset="0"/>
              </a:rPr>
              <a:t>plmaalpa</a:t>
            </a:r>
            <a:r>
              <a:rPr lang="en-US" sz="1800" b="1" dirty="0" smtClean="0">
                <a:latin typeface="Courier New" panose="02070309020205020404" pitchFamily="49" charset="0"/>
                <a:cs typeface="Courier New" panose="02070309020205020404" pitchFamily="49" charset="0"/>
              </a:rPr>
              <a:t>f</a:t>
            </a:r>
            <a:r>
              <a:rPr lang="en-US" sz="1600" dirty="0" smtClean="0">
                <a:latin typeface="Courier New" panose="02070309020205020404" pitchFamily="49" charset="0"/>
                <a:cs typeface="Courier New" panose="02070309020205020404" pitchFamily="49" charset="0"/>
              </a:rPr>
              <a:t>f aksatiynpv iyvfmnrqfr ncilqlfgkk vddgselssa sktevssvss</a:t>
            </a:r>
            <a:r>
              <a:rPr lang="en-US" sz="1600" dirty="0">
                <a:latin typeface="Courier New" panose="02070309020205020404" pitchFamily="49" charset="0"/>
                <a:cs typeface="Courier New" panose="02070309020205020404" pitchFamily="49" charset="0"/>
              </a:rPr>
              <a:t> </a:t>
            </a:r>
            <a:r>
              <a:rPr lang="en-US" sz="1600" dirty="0" smtClean="0">
                <a:latin typeface="Courier New" panose="02070309020205020404" pitchFamily="49" charset="0"/>
                <a:cs typeface="Courier New" panose="02070309020205020404" pitchFamily="49" charset="0"/>
              </a:rPr>
              <a:t>vspa </a:t>
            </a:r>
            <a:endParaRPr lang="en-US" dirty="0">
              <a:latin typeface="Courier New" panose="02070309020205020404" pitchFamily="49" charset="0"/>
              <a:cs typeface="Courier New" panose="02070309020205020404" pitchFamily="49" charset="0"/>
            </a:endParaRPr>
          </a:p>
        </p:txBody>
      </p:sp>
      <p:sp>
        <p:nvSpPr>
          <p:cNvPr id="4" name="TextBox 3"/>
          <p:cNvSpPr txBox="1"/>
          <p:nvPr/>
        </p:nvSpPr>
        <p:spPr>
          <a:xfrm rot="16200000">
            <a:off x="-358954" y="2390887"/>
            <a:ext cx="1587500" cy="369332"/>
          </a:xfrm>
          <a:prstGeom prst="rect">
            <a:avLst/>
          </a:prstGeom>
          <a:noFill/>
        </p:spPr>
        <p:txBody>
          <a:bodyPr wrap="square" rtlCol="0">
            <a:spAutoFit/>
          </a:bodyPr>
          <a:lstStyle/>
          <a:p>
            <a:pPr algn="ctr"/>
            <a:r>
              <a:rPr lang="en-US" b="1" dirty="0" smtClean="0">
                <a:solidFill>
                  <a:srgbClr val="008000"/>
                </a:solidFill>
              </a:rPr>
              <a:t>MWS GENE</a:t>
            </a:r>
            <a:endParaRPr lang="en-US" b="1" dirty="0">
              <a:solidFill>
                <a:srgbClr val="008000"/>
              </a:solidFill>
            </a:endParaRPr>
          </a:p>
        </p:txBody>
      </p:sp>
      <p:sp>
        <p:nvSpPr>
          <p:cNvPr id="5" name="Content Placeholder 2"/>
          <p:cNvSpPr txBox="1">
            <a:spLocks/>
          </p:cNvSpPr>
          <p:nvPr/>
        </p:nvSpPr>
        <p:spPr>
          <a:xfrm>
            <a:off x="604130" y="4152054"/>
            <a:ext cx="8286652" cy="2149349"/>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sz="1600" dirty="0" smtClean="0">
                <a:latin typeface="Courier New" panose="02070309020205020404" pitchFamily="49" charset="0"/>
                <a:cs typeface="Courier New" panose="02070309020205020404" pitchFamily="49" charset="0"/>
              </a:rPr>
              <a:t>maqqwslqrl </a:t>
            </a:r>
            <a:r>
              <a:rPr lang="en-US" sz="1600" dirty="0">
                <a:latin typeface="Courier New" panose="02070309020205020404" pitchFamily="49" charset="0"/>
                <a:cs typeface="Courier New" panose="02070309020205020404" pitchFamily="49" charset="0"/>
              </a:rPr>
              <a:t>agrhpqdsye dstqssifty tnsnstrgpf </a:t>
            </a:r>
            <a:r>
              <a:rPr lang="en-US" sz="1600" dirty="0" smtClean="0">
                <a:latin typeface="Courier New" panose="02070309020205020404" pitchFamily="49" charset="0"/>
                <a:cs typeface="Courier New" panose="02070309020205020404" pitchFamily="49" charset="0"/>
              </a:rPr>
              <a:t>egpnyhiapr wvyhltsvwm</a:t>
            </a:r>
          </a:p>
          <a:p>
            <a:pPr marL="0" indent="0">
              <a:spcBef>
                <a:spcPts val="0"/>
              </a:spcBef>
              <a:buNone/>
            </a:pPr>
            <a:r>
              <a:rPr lang="en-US" sz="1600" dirty="0" smtClean="0">
                <a:latin typeface="Courier New" panose="02070309020205020404" pitchFamily="49" charset="0"/>
                <a:cs typeface="Courier New" panose="02070309020205020404" pitchFamily="49" charset="0"/>
              </a:rPr>
              <a:t>ifvv</a:t>
            </a:r>
            <a:r>
              <a:rPr lang="en-US" sz="1800" b="1" dirty="0" smtClean="0">
                <a:latin typeface="Courier New" panose="02070309020205020404" pitchFamily="49" charset="0"/>
                <a:cs typeface="Courier New" panose="02070309020205020404" pitchFamily="49" charset="0"/>
              </a:rPr>
              <a:t>t</a:t>
            </a:r>
            <a:r>
              <a:rPr lang="en-US" sz="1600" dirty="0" smtClean="0">
                <a:latin typeface="Courier New" panose="02070309020205020404" pitchFamily="49" charset="0"/>
                <a:cs typeface="Courier New" panose="02070309020205020404" pitchFamily="49" charset="0"/>
              </a:rPr>
              <a:t>asvft nglvlaatmk fkklrhplnw ilvnlavadl aetviastis </a:t>
            </a:r>
            <a:r>
              <a:rPr lang="en-US" sz="1800" b="1" dirty="0" smtClean="0">
                <a:latin typeface="Courier New" panose="02070309020205020404" pitchFamily="49" charset="0"/>
                <a:cs typeface="Courier New" panose="02070309020205020404" pitchFamily="49" charset="0"/>
              </a:rPr>
              <a:t>i</a:t>
            </a:r>
            <a:r>
              <a:rPr lang="en-US" sz="1600" dirty="0" smtClean="0">
                <a:latin typeface="Courier New" panose="02070309020205020404" pitchFamily="49" charset="0"/>
                <a:cs typeface="Courier New" panose="02070309020205020404" pitchFamily="49" charset="0"/>
              </a:rPr>
              <a:t>vnqv</a:t>
            </a:r>
            <a:r>
              <a:rPr lang="en-US" sz="1800" b="1" dirty="0" smtClean="0">
                <a:latin typeface="Courier New" panose="02070309020205020404" pitchFamily="49" charset="0"/>
                <a:cs typeface="Courier New" panose="02070309020205020404" pitchFamily="49" charset="0"/>
              </a:rPr>
              <a:t>s</a:t>
            </a:r>
            <a:r>
              <a:rPr lang="en-US" sz="1600" dirty="0" smtClean="0">
                <a:latin typeface="Courier New" panose="02070309020205020404" pitchFamily="49" charset="0"/>
                <a:cs typeface="Courier New" panose="02070309020205020404" pitchFamily="49" charset="0"/>
              </a:rPr>
              <a:t>gyfv</a:t>
            </a:r>
          </a:p>
          <a:p>
            <a:pPr marL="0" indent="0">
              <a:spcBef>
                <a:spcPts val="0"/>
              </a:spcBef>
              <a:buNone/>
            </a:pPr>
            <a:r>
              <a:rPr lang="en-US" sz="1600" dirty="0" smtClean="0">
                <a:latin typeface="Courier New" panose="02070309020205020404" pitchFamily="49" charset="0"/>
                <a:cs typeface="Courier New" panose="02070309020205020404" pitchFamily="49" charset="0"/>
              </a:rPr>
              <a:t>lghpmcvleg ytvslcgitg lwslaiiswe rw</a:t>
            </a:r>
            <a:r>
              <a:rPr lang="en-US" sz="1800" b="1" dirty="0" smtClean="0">
                <a:latin typeface="Courier New" panose="02070309020205020404" pitchFamily="49" charset="0"/>
                <a:cs typeface="Courier New" panose="02070309020205020404" pitchFamily="49" charset="0"/>
              </a:rPr>
              <a:t>l</a:t>
            </a:r>
            <a:r>
              <a:rPr lang="en-US" sz="1600" dirty="0" smtClean="0">
                <a:latin typeface="Courier New" panose="02070309020205020404" pitchFamily="49" charset="0"/>
                <a:cs typeface="Courier New" panose="02070309020205020404" pitchFamily="49" charset="0"/>
              </a:rPr>
              <a:t>vvckpfg nvrfdaklai vgiafswiw</a:t>
            </a:r>
            <a:r>
              <a:rPr lang="en-US" sz="1800" b="1" dirty="0" smtClean="0">
                <a:latin typeface="Courier New" panose="02070309020205020404" pitchFamily="49" charset="0"/>
                <a:cs typeface="Courier New" panose="02070309020205020404" pitchFamily="49" charset="0"/>
              </a:rPr>
              <a:t>s</a:t>
            </a:r>
            <a:endParaRPr lang="en-US" sz="1600" b="1" dirty="0" smtClean="0">
              <a:latin typeface="Courier New" panose="02070309020205020404" pitchFamily="49" charset="0"/>
              <a:cs typeface="Courier New" panose="02070309020205020404" pitchFamily="49" charset="0"/>
            </a:endParaRPr>
          </a:p>
          <a:p>
            <a:pPr marL="0" indent="0">
              <a:spcBef>
                <a:spcPts val="0"/>
              </a:spcBef>
              <a:buNone/>
            </a:pPr>
            <a:r>
              <a:rPr lang="en-US" sz="1600" dirty="0" smtClean="0">
                <a:latin typeface="Courier New" panose="02070309020205020404" pitchFamily="49" charset="0"/>
                <a:cs typeface="Courier New" panose="02070309020205020404" pitchFamily="49" charset="0"/>
              </a:rPr>
              <a:t>avwtappifg wsrywphglk tscgpdvfsg ssypgvqsym ivlmvtcci</a:t>
            </a:r>
            <a:r>
              <a:rPr lang="en-US" sz="1800" b="1" dirty="0" smtClean="0">
                <a:latin typeface="Courier New" panose="02070309020205020404" pitchFamily="49" charset="0"/>
                <a:cs typeface="Courier New" panose="02070309020205020404" pitchFamily="49" charset="0"/>
              </a:rPr>
              <a:t>i</a:t>
            </a:r>
            <a:r>
              <a:rPr lang="en-US" sz="1600" dirty="0" smtClean="0">
                <a:latin typeface="Courier New" panose="02070309020205020404" pitchFamily="49" charset="0"/>
                <a:cs typeface="Courier New" panose="02070309020205020404" pitchFamily="49" charset="0"/>
              </a:rPr>
              <a:t> pl</a:t>
            </a:r>
            <a:r>
              <a:rPr lang="en-US" sz="1800" b="1" dirty="0" smtClean="0">
                <a:latin typeface="Courier New" panose="02070309020205020404" pitchFamily="49" charset="0"/>
                <a:cs typeface="Courier New" panose="02070309020205020404" pitchFamily="49" charset="0"/>
              </a:rPr>
              <a:t>a</a:t>
            </a:r>
            <a:r>
              <a:rPr lang="en-US" sz="1600" dirty="0" smtClean="0">
                <a:latin typeface="Courier New" panose="02070309020205020404" pitchFamily="49" charset="0"/>
                <a:cs typeface="Courier New" panose="02070309020205020404" pitchFamily="49" charset="0"/>
              </a:rPr>
              <a:t>ii</a:t>
            </a:r>
            <a:r>
              <a:rPr lang="en-US" sz="1800" b="1" dirty="0" smtClean="0">
                <a:latin typeface="Courier New" panose="02070309020205020404" pitchFamily="49" charset="0"/>
                <a:cs typeface="Courier New" panose="02070309020205020404" pitchFamily="49" charset="0"/>
              </a:rPr>
              <a:t>m</a:t>
            </a:r>
            <a:r>
              <a:rPr lang="en-US" sz="1600" dirty="0" smtClean="0">
                <a:latin typeface="Courier New" panose="02070309020205020404" pitchFamily="49" charset="0"/>
                <a:cs typeface="Courier New" panose="02070309020205020404" pitchFamily="49" charset="0"/>
              </a:rPr>
              <a:t>lcyl</a:t>
            </a:r>
          </a:p>
          <a:p>
            <a:pPr marL="0" indent="0">
              <a:spcBef>
                <a:spcPts val="0"/>
              </a:spcBef>
              <a:buNone/>
            </a:pPr>
            <a:r>
              <a:rPr lang="en-US" sz="1600" dirty="0" smtClean="0">
                <a:latin typeface="Courier New" panose="02070309020205020404" pitchFamily="49" charset="0"/>
                <a:cs typeface="Courier New" panose="02070309020205020404" pitchFamily="49" charset="0"/>
              </a:rPr>
              <a:t>qvwlairava </a:t>
            </a:r>
            <a:r>
              <a:rPr lang="en-US" sz="1600" dirty="0">
                <a:latin typeface="Courier New" panose="02070309020205020404" pitchFamily="49" charset="0"/>
                <a:cs typeface="Courier New" panose="02070309020205020404" pitchFamily="49" charset="0"/>
              </a:rPr>
              <a:t>kqqkesestq kaekevtrmv vvm</a:t>
            </a:r>
            <a:r>
              <a:rPr lang="en-US" sz="1800" b="1" dirty="0">
                <a:latin typeface="Courier New" panose="02070309020205020404" pitchFamily="49" charset="0"/>
                <a:cs typeface="Courier New" panose="02070309020205020404" pitchFamily="49" charset="0"/>
              </a:rPr>
              <a:t>if</a:t>
            </a:r>
            <a:r>
              <a:rPr lang="en-US" sz="1600" dirty="0">
                <a:latin typeface="Courier New" panose="02070309020205020404" pitchFamily="49" charset="0"/>
                <a:cs typeface="Courier New" panose="02070309020205020404" pitchFamily="49" charset="0"/>
              </a:rPr>
              <a:t>a</a:t>
            </a:r>
            <a:r>
              <a:rPr lang="en-US" sz="2000" b="1" dirty="0">
                <a:solidFill>
                  <a:srgbClr val="FF0000"/>
                </a:solidFill>
                <a:latin typeface="Courier New" panose="02070309020205020404" pitchFamily="49" charset="0"/>
                <a:cs typeface="Courier New" panose="02070309020205020404" pitchFamily="49" charset="0"/>
              </a:rPr>
              <a:t>y</a:t>
            </a:r>
            <a:r>
              <a:rPr lang="en-US" sz="1600" dirty="0">
                <a:latin typeface="Courier New" panose="02070309020205020404" pitchFamily="49" charset="0"/>
                <a:cs typeface="Courier New" panose="02070309020205020404" pitchFamily="49" charset="0"/>
              </a:rPr>
              <a:t>c</a:t>
            </a:r>
            <a:r>
              <a:rPr lang="en-US" sz="1800" b="1" dirty="0">
                <a:latin typeface="Courier New" panose="02070309020205020404" pitchFamily="49" charset="0"/>
                <a:cs typeface="Courier New" panose="02070309020205020404" pitchFamily="49" charset="0"/>
              </a:rPr>
              <a:t>v</a:t>
            </a:r>
            <a:r>
              <a:rPr lang="en-US" sz="1600" dirty="0">
                <a:latin typeface="Courier New" panose="02070309020205020404" pitchFamily="49" charset="0"/>
                <a:cs typeface="Courier New" panose="02070309020205020404" pitchFamily="49" charset="0"/>
              </a:rPr>
              <a:t>c wgpy</a:t>
            </a:r>
            <a:r>
              <a:rPr lang="en-US" sz="2000" b="1" dirty="0">
                <a:solidFill>
                  <a:srgbClr val="FF0000"/>
                </a:solidFill>
                <a:latin typeface="Courier New" panose="02070309020205020404" pitchFamily="49" charset="0"/>
                <a:cs typeface="Courier New" panose="02070309020205020404" pitchFamily="49" charset="0"/>
              </a:rPr>
              <a:t>t</a:t>
            </a:r>
            <a:r>
              <a:rPr lang="en-US" sz="1600" dirty="0">
                <a:latin typeface="Courier New" panose="02070309020205020404" pitchFamily="49" charset="0"/>
                <a:cs typeface="Courier New" panose="02070309020205020404" pitchFamily="49" charset="0"/>
              </a:rPr>
              <a:t>ffacf </a:t>
            </a:r>
            <a:r>
              <a:rPr lang="en-US" sz="1600" dirty="0" smtClean="0">
                <a:latin typeface="Courier New" panose="02070309020205020404" pitchFamily="49" charset="0"/>
                <a:cs typeface="Courier New" panose="02070309020205020404" pitchFamily="49" charset="0"/>
              </a:rPr>
              <a:t>aaanpgy</a:t>
            </a:r>
            <a:r>
              <a:rPr lang="en-US" sz="1800" b="1" dirty="0" smtClean="0">
                <a:latin typeface="Courier New" panose="02070309020205020404" pitchFamily="49" charset="0"/>
                <a:cs typeface="Courier New" panose="02070309020205020404" pitchFamily="49" charset="0"/>
              </a:rPr>
              <a:t>a</a:t>
            </a:r>
            <a:r>
              <a:rPr lang="en-US" sz="1600" dirty="0" smtClean="0">
                <a:latin typeface="Courier New" panose="02070309020205020404" pitchFamily="49" charset="0"/>
                <a:cs typeface="Courier New" panose="02070309020205020404" pitchFamily="49" charset="0"/>
              </a:rPr>
              <a:t>fh       plmaalpa</a:t>
            </a:r>
            <a:r>
              <a:rPr lang="en-US" sz="1800" b="1" dirty="0" smtClean="0">
                <a:latin typeface="Courier New" panose="02070309020205020404" pitchFamily="49" charset="0"/>
                <a:cs typeface="Courier New" panose="02070309020205020404" pitchFamily="49" charset="0"/>
              </a:rPr>
              <a:t>y</a:t>
            </a:r>
            <a:r>
              <a:rPr lang="en-US" sz="1600" dirty="0" smtClean="0">
                <a:latin typeface="Courier New" panose="02070309020205020404" pitchFamily="49" charset="0"/>
                <a:cs typeface="Courier New" panose="02070309020205020404" pitchFamily="49" charset="0"/>
              </a:rPr>
              <a:t>f </a:t>
            </a:r>
            <a:r>
              <a:rPr lang="en-US" sz="1600" dirty="0">
                <a:latin typeface="Courier New" panose="02070309020205020404" pitchFamily="49" charset="0"/>
                <a:cs typeface="Courier New" panose="02070309020205020404" pitchFamily="49" charset="0"/>
              </a:rPr>
              <a:t>aksatiynpv iyvfmnrqfr ncilqlfgkk vddgselssa </a:t>
            </a:r>
            <a:r>
              <a:rPr lang="en-US" sz="1600" dirty="0" smtClean="0">
                <a:latin typeface="Courier New" panose="02070309020205020404" pitchFamily="49" charset="0"/>
                <a:cs typeface="Courier New" panose="02070309020205020404" pitchFamily="49" charset="0"/>
              </a:rPr>
              <a:t>sktevssvss</a:t>
            </a:r>
            <a:r>
              <a:rPr lang="en-US" sz="1600" dirty="0">
                <a:latin typeface="Courier New" panose="02070309020205020404" pitchFamily="49" charset="0"/>
                <a:cs typeface="Courier New" panose="02070309020205020404" pitchFamily="49" charset="0"/>
              </a:rPr>
              <a:t> </a:t>
            </a:r>
            <a:r>
              <a:rPr lang="en-US" sz="1600" dirty="0" smtClean="0">
                <a:latin typeface="Courier New" panose="02070309020205020404" pitchFamily="49" charset="0"/>
                <a:cs typeface="Courier New" panose="02070309020205020404" pitchFamily="49" charset="0"/>
              </a:rPr>
              <a:t>vspa </a:t>
            </a:r>
            <a:endParaRPr lang="en-US" dirty="0">
              <a:latin typeface="Courier New" panose="02070309020205020404" pitchFamily="49" charset="0"/>
              <a:cs typeface="Courier New" panose="02070309020205020404" pitchFamily="49" charset="0"/>
            </a:endParaRPr>
          </a:p>
        </p:txBody>
      </p:sp>
      <p:sp>
        <p:nvSpPr>
          <p:cNvPr id="6" name="TextBox 5"/>
          <p:cNvSpPr txBox="1"/>
          <p:nvPr/>
        </p:nvSpPr>
        <p:spPr>
          <a:xfrm rot="16200000">
            <a:off x="-358954" y="4992572"/>
            <a:ext cx="1587500" cy="369332"/>
          </a:xfrm>
          <a:prstGeom prst="rect">
            <a:avLst/>
          </a:prstGeom>
          <a:noFill/>
        </p:spPr>
        <p:txBody>
          <a:bodyPr wrap="square" rtlCol="0">
            <a:spAutoFit/>
          </a:bodyPr>
          <a:lstStyle/>
          <a:p>
            <a:pPr algn="ctr"/>
            <a:r>
              <a:rPr lang="en-US" b="1" dirty="0" smtClean="0">
                <a:solidFill>
                  <a:srgbClr val="FF0000"/>
                </a:solidFill>
              </a:rPr>
              <a:t>LWS GENE</a:t>
            </a:r>
            <a:endParaRPr lang="en-US" b="1" dirty="0">
              <a:solidFill>
                <a:srgbClr val="FF0000"/>
              </a:solidFill>
            </a:endParaRPr>
          </a:p>
        </p:txBody>
      </p:sp>
    </p:spTree>
    <p:extLst>
      <p:ext uri="{BB962C8B-B14F-4D97-AF65-F5344CB8AC3E}">
        <p14:creationId xmlns:p14="http://schemas.microsoft.com/office/powerpoint/2010/main" val="353948239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What difference does 24nm make? </a:t>
            </a:r>
            <a:endParaRPr lang="en-US" dirty="0"/>
          </a:p>
        </p:txBody>
      </p:sp>
      <p:sp>
        <p:nvSpPr>
          <p:cNvPr id="3" name="Content Placeholder 2"/>
          <p:cNvSpPr>
            <a:spLocks noGrp="1"/>
          </p:cNvSpPr>
          <p:nvPr>
            <p:ph idx="1"/>
          </p:nvPr>
        </p:nvSpPr>
        <p:spPr>
          <a:xfrm>
            <a:off x="457200" y="1600200"/>
            <a:ext cx="7831221" cy="4525963"/>
          </a:xfrm>
        </p:spPr>
        <p:txBody>
          <a:bodyPr/>
          <a:lstStyle/>
          <a:p>
            <a:r>
              <a:rPr lang="en-US" sz="2800" dirty="0" smtClean="0"/>
              <a:t>The difference between the sensitivity of the MWS opsin protein and the LWS opsin protein is only 30nm (534nm vs. 564nm).</a:t>
            </a:r>
          </a:p>
          <a:p>
            <a:r>
              <a:rPr lang="en-US" sz="2800" dirty="0" smtClean="0"/>
              <a:t>Most of the difference between MWS and LWS </a:t>
            </a:r>
            <a:r>
              <a:rPr lang="en-US" sz="2800" dirty="0" err="1" smtClean="0"/>
              <a:t>opsins</a:t>
            </a:r>
            <a:r>
              <a:rPr lang="en-US" sz="2800" dirty="0" smtClean="0"/>
              <a:t> can therefore be explained by these two differences.</a:t>
            </a:r>
          </a:p>
          <a:p>
            <a:pPr marL="0" indent="0">
              <a:buNone/>
            </a:pPr>
            <a:endParaRPr lang="en-US" dirty="0"/>
          </a:p>
        </p:txBody>
      </p:sp>
      <p:pic>
        <p:nvPicPr>
          <p:cNvPr id="4" name="Picture 3" descr="410px-Cone-response.svg.png"/>
          <p:cNvPicPr>
            <a:picLocks noChangeAspect="1"/>
          </p:cNvPicPr>
          <p:nvPr/>
        </p:nvPicPr>
        <p:blipFill>
          <a:blip r:embed="rId2"/>
          <a:stretch>
            <a:fillRect/>
          </a:stretch>
        </p:blipFill>
        <p:spPr>
          <a:xfrm>
            <a:off x="2794000" y="3997157"/>
            <a:ext cx="5320333" cy="2687053"/>
          </a:xfrm>
          <a:prstGeom prst="rect">
            <a:avLst/>
          </a:prstGeom>
        </p:spPr>
      </p:pic>
    </p:spTree>
    <p:extLst>
      <p:ext uri="{BB962C8B-B14F-4D97-AF65-F5344CB8AC3E}">
        <p14:creationId xmlns:p14="http://schemas.microsoft.com/office/powerpoint/2010/main" val="1487157378"/>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6761" y="274638"/>
            <a:ext cx="8419432" cy="1143000"/>
          </a:xfrm>
        </p:spPr>
        <p:txBody>
          <a:bodyPr>
            <a:noAutofit/>
          </a:bodyPr>
          <a:lstStyle/>
          <a:p>
            <a:r>
              <a:rPr lang="en-US" sz="3000" dirty="0" smtClean="0"/>
              <a:t>A change from </a:t>
            </a:r>
            <a:r>
              <a:rPr lang="en-US" sz="3000" i="1" dirty="0" smtClean="0"/>
              <a:t>alanine</a:t>
            </a:r>
            <a:r>
              <a:rPr lang="en-US" sz="3000" dirty="0" smtClean="0"/>
              <a:t> to </a:t>
            </a:r>
            <a:r>
              <a:rPr lang="en-US" sz="3000" i="1" dirty="0" smtClean="0"/>
              <a:t>serine</a:t>
            </a:r>
            <a:r>
              <a:rPr lang="en-US" sz="3000" dirty="0" smtClean="0"/>
              <a:t> at position 180 results in an additional spectral shift of 3-7nm.</a:t>
            </a:r>
            <a:endParaRPr lang="en-US" sz="3000" dirty="0"/>
          </a:p>
        </p:txBody>
      </p:sp>
      <p:sp>
        <p:nvSpPr>
          <p:cNvPr id="3" name="Content Placeholder 2"/>
          <p:cNvSpPr>
            <a:spLocks noGrp="1"/>
          </p:cNvSpPr>
          <p:nvPr>
            <p:ph idx="1"/>
          </p:nvPr>
        </p:nvSpPr>
        <p:spPr>
          <a:xfrm>
            <a:off x="604129" y="1635446"/>
            <a:ext cx="8302729" cy="2355858"/>
          </a:xfrm>
        </p:spPr>
        <p:txBody>
          <a:bodyPr>
            <a:noAutofit/>
          </a:bodyPr>
          <a:lstStyle/>
          <a:p>
            <a:pPr marL="0" indent="0">
              <a:spcBef>
                <a:spcPts val="0"/>
              </a:spcBef>
              <a:buNone/>
            </a:pPr>
            <a:r>
              <a:rPr lang="en-US" sz="1600" dirty="0" smtClean="0">
                <a:latin typeface="Courier New" panose="02070309020205020404" pitchFamily="49" charset="0"/>
                <a:cs typeface="Courier New" panose="02070309020205020404" pitchFamily="49" charset="0"/>
              </a:rPr>
              <a:t>maqqwslqrl agrhpqdsye dstqssifty tnsnstrgpf egpnyhiapr wvyhltsvwm</a:t>
            </a:r>
          </a:p>
          <a:p>
            <a:pPr marL="0" indent="0">
              <a:spcBef>
                <a:spcPts val="0"/>
              </a:spcBef>
              <a:buNone/>
            </a:pPr>
            <a:r>
              <a:rPr lang="en-US" sz="1600" dirty="0" smtClean="0">
                <a:latin typeface="Courier New" panose="02070309020205020404" pitchFamily="49" charset="0"/>
                <a:cs typeface="Courier New" panose="02070309020205020404" pitchFamily="49" charset="0"/>
              </a:rPr>
              <a:t>ifvv</a:t>
            </a:r>
            <a:r>
              <a:rPr lang="en-US" sz="1800" b="1" dirty="0" smtClean="0">
                <a:latin typeface="Courier New" panose="02070309020205020404" pitchFamily="49" charset="0"/>
                <a:cs typeface="Courier New" panose="02070309020205020404" pitchFamily="49" charset="0"/>
              </a:rPr>
              <a:t>i</a:t>
            </a:r>
            <a:r>
              <a:rPr lang="en-US" sz="1600" dirty="0" smtClean="0">
                <a:latin typeface="Courier New" panose="02070309020205020404" pitchFamily="49" charset="0"/>
                <a:cs typeface="Courier New" panose="02070309020205020404" pitchFamily="49" charset="0"/>
              </a:rPr>
              <a:t>asvft nglvlaatmk fkklrhplnw ilvnlavadl aetviastis </a:t>
            </a:r>
            <a:r>
              <a:rPr lang="en-US" sz="1800" b="1" dirty="0" smtClean="0">
                <a:latin typeface="Courier New" panose="02070309020205020404" pitchFamily="49" charset="0"/>
                <a:cs typeface="Courier New" panose="02070309020205020404" pitchFamily="49" charset="0"/>
              </a:rPr>
              <a:t>v</a:t>
            </a:r>
            <a:r>
              <a:rPr lang="en-US" sz="1600" dirty="0" smtClean="0">
                <a:latin typeface="Courier New" panose="02070309020205020404" pitchFamily="49" charset="0"/>
                <a:cs typeface="Courier New" panose="02070309020205020404" pitchFamily="49" charset="0"/>
              </a:rPr>
              <a:t>vnqv</a:t>
            </a:r>
            <a:r>
              <a:rPr lang="en-US" sz="1800" b="1" dirty="0" smtClean="0">
                <a:latin typeface="Courier New" panose="02070309020205020404" pitchFamily="49" charset="0"/>
                <a:cs typeface="Courier New" panose="02070309020205020404" pitchFamily="49" charset="0"/>
              </a:rPr>
              <a:t>y</a:t>
            </a:r>
            <a:r>
              <a:rPr lang="en-US" sz="1600" dirty="0" smtClean="0">
                <a:latin typeface="Courier New" panose="02070309020205020404" pitchFamily="49" charset="0"/>
                <a:cs typeface="Courier New" panose="02070309020205020404" pitchFamily="49" charset="0"/>
              </a:rPr>
              <a:t>gyfv</a:t>
            </a:r>
          </a:p>
          <a:p>
            <a:pPr marL="0" indent="0">
              <a:spcBef>
                <a:spcPts val="0"/>
              </a:spcBef>
              <a:buNone/>
            </a:pPr>
            <a:r>
              <a:rPr lang="en-US" sz="1600" dirty="0" smtClean="0">
                <a:latin typeface="Courier New" panose="02070309020205020404" pitchFamily="49" charset="0"/>
                <a:cs typeface="Courier New" panose="02070309020205020404" pitchFamily="49" charset="0"/>
              </a:rPr>
              <a:t>lghpmcvleg ytvslcgitg lwslaiiswe rw</a:t>
            </a:r>
            <a:r>
              <a:rPr lang="en-US" sz="1800" b="1" dirty="0" smtClean="0">
                <a:latin typeface="Courier New" panose="02070309020205020404" pitchFamily="49" charset="0"/>
                <a:cs typeface="Courier New" panose="02070309020205020404" pitchFamily="49" charset="0"/>
              </a:rPr>
              <a:t>m</a:t>
            </a:r>
            <a:r>
              <a:rPr lang="en-US" sz="1600" dirty="0" smtClean="0">
                <a:latin typeface="Courier New" panose="02070309020205020404" pitchFamily="49" charset="0"/>
                <a:cs typeface="Courier New" panose="02070309020205020404" pitchFamily="49" charset="0"/>
              </a:rPr>
              <a:t>vvckpfg nvrfdaklai vgiafswiw</a:t>
            </a:r>
            <a:r>
              <a:rPr lang="en-US" sz="2000" b="1" dirty="0" smtClean="0">
                <a:solidFill>
                  <a:srgbClr val="FF0000"/>
                </a:solidFill>
                <a:latin typeface="Courier New" panose="02070309020205020404" pitchFamily="49" charset="0"/>
                <a:cs typeface="Courier New" panose="02070309020205020404" pitchFamily="49" charset="0"/>
              </a:rPr>
              <a:t>a</a:t>
            </a:r>
            <a:endParaRPr lang="en-US" sz="1800" b="1" dirty="0" smtClean="0">
              <a:solidFill>
                <a:srgbClr val="FF0000"/>
              </a:solidFill>
              <a:latin typeface="Courier New" panose="02070309020205020404" pitchFamily="49" charset="0"/>
              <a:cs typeface="Courier New" panose="02070309020205020404" pitchFamily="49" charset="0"/>
            </a:endParaRPr>
          </a:p>
          <a:p>
            <a:pPr marL="0" indent="0">
              <a:spcBef>
                <a:spcPts val="0"/>
              </a:spcBef>
              <a:buNone/>
            </a:pPr>
            <a:r>
              <a:rPr lang="en-US" sz="1600" dirty="0" smtClean="0">
                <a:latin typeface="Courier New" panose="02070309020205020404" pitchFamily="49" charset="0"/>
                <a:cs typeface="Courier New" panose="02070309020205020404" pitchFamily="49" charset="0"/>
              </a:rPr>
              <a:t>avwtappifg wsrywphglk tscgpdvfsg ssypgvqsym ivlmvtcci</a:t>
            </a:r>
            <a:r>
              <a:rPr lang="en-US" sz="1800" b="1" dirty="0" smtClean="0">
                <a:latin typeface="Courier New" panose="02070309020205020404" pitchFamily="49" charset="0"/>
                <a:cs typeface="Courier New" panose="02070309020205020404" pitchFamily="49" charset="0"/>
              </a:rPr>
              <a:t>t</a:t>
            </a:r>
            <a:r>
              <a:rPr lang="en-US" sz="1600" dirty="0" smtClean="0">
                <a:latin typeface="Courier New" panose="02070309020205020404" pitchFamily="49" charset="0"/>
                <a:cs typeface="Courier New" panose="02070309020205020404" pitchFamily="49" charset="0"/>
              </a:rPr>
              <a:t> pl</a:t>
            </a:r>
            <a:r>
              <a:rPr lang="en-US" sz="1800" b="1" dirty="0" smtClean="0">
                <a:latin typeface="Courier New" panose="02070309020205020404" pitchFamily="49" charset="0"/>
                <a:cs typeface="Courier New" panose="02070309020205020404" pitchFamily="49" charset="0"/>
              </a:rPr>
              <a:t>s</a:t>
            </a:r>
            <a:r>
              <a:rPr lang="en-US" sz="1600" dirty="0" smtClean="0">
                <a:latin typeface="Courier New" panose="02070309020205020404" pitchFamily="49" charset="0"/>
                <a:cs typeface="Courier New" panose="02070309020205020404" pitchFamily="49" charset="0"/>
              </a:rPr>
              <a:t>ii</a:t>
            </a:r>
            <a:r>
              <a:rPr lang="en-US" sz="1800" b="1" dirty="0" smtClean="0">
                <a:latin typeface="Courier New" panose="02070309020205020404" pitchFamily="49" charset="0"/>
                <a:cs typeface="Courier New" panose="02070309020205020404" pitchFamily="49" charset="0"/>
              </a:rPr>
              <a:t>v</a:t>
            </a:r>
            <a:r>
              <a:rPr lang="en-US" sz="1600" dirty="0" smtClean="0">
                <a:latin typeface="Courier New" panose="02070309020205020404" pitchFamily="49" charset="0"/>
                <a:cs typeface="Courier New" panose="02070309020205020404" pitchFamily="49" charset="0"/>
              </a:rPr>
              <a:t>lcyl</a:t>
            </a:r>
          </a:p>
          <a:p>
            <a:pPr marL="0" indent="0">
              <a:spcBef>
                <a:spcPts val="0"/>
              </a:spcBef>
              <a:buNone/>
            </a:pPr>
            <a:r>
              <a:rPr lang="en-US" sz="1600" dirty="0" smtClean="0">
                <a:latin typeface="Courier New" panose="02070309020205020404" pitchFamily="49" charset="0"/>
                <a:cs typeface="Courier New" panose="02070309020205020404" pitchFamily="49" charset="0"/>
              </a:rPr>
              <a:t>qvwlairava kqqkesestq kaekevtrmv vvm</a:t>
            </a:r>
            <a:r>
              <a:rPr lang="en-US" sz="1800" b="1" dirty="0" smtClean="0">
                <a:latin typeface="Courier New" panose="02070309020205020404" pitchFamily="49" charset="0"/>
                <a:cs typeface="Courier New" panose="02070309020205020404" pitchFamily="49" charset="0"/>
              </a:rPr>
              <a:t>vl</a:t>
            </a:r>
            <a:r>
              <a:rPr lang="en-US" sz="1600" dirty="0" smtClean="0">
                <a:latin typeface="Courier New" panose="02070309020205020404" pitchFamily="49" charset="0"/>
                <a:cs typeface="Courier New" panose="02070309020205020404" pitchFamily="49" charset="0"/>
              </a:rPr>
              <a:t>a</a:t>
            </a:r>
            <a:r>
              <a:rPr lang="en-US" sz="1800" b="1" dirty="0" smtClean="0">
                <a:latin typeface="Courier New" panose="02070309020205020404" pitchFamily="49" charset="0"/>
                <a:cs typeface="Courier New" panose="02070309020205020404" pitchFamily="49" charset="0"/>
              </a:rPr>
              <a:t>f</a:t>
            </a:r>
            <a:r>
              <a:rPr lang="en-US" sz="1600" dirty="0" smtClean="0">
                <a:latin typeface="Courier New" panose="02070309020205020404" pitchFamily="49" charset="0"/>
                <a:cs typeface="Courier New" panose="02070309020205020404" pitchFamily="49" charset="0"/>
              </a:rPr>
              <a:t>c</a:t>
            </a:r>
            <a:r>
              <a:rPr lang="en-US" sz="1800" b="1" dirty="0" smtClean="0">
                <a:latin typeface="Courier New" panose="02070309020205020404" pitchFamily="49" charset="0"/>
                <a:cs typeface="Courier New" panose="02070309020205020404" pitchFamily="49" charset="0"/>
              </a:rPr>
              <a:t>f</a:t>
            </a:r>
            <a:r>
              <a:rPr lang="en-US" sz="1600" dirty="0" smtClean="0">
                <a:latin typeface="Courier New" panose="02070309020205020404" pitchFamily="49" charset="0"/>
                <a:cs typeface="Courier New" panose="02070309020205020404" pitchFamily="49" charset="0"/>
              </a:rPr>
              <a:t>c wgpy</a:t>
            </a:r>
            <a:r>
              <a:rPr lang="en-US" sz="1800" b="1" dirty="0" smtClean="0">
                <a:latin typeface="Courier New" panose="02070309020205020404" pitchFamily="49" charset="0"/>
                <a:cs typeface="Courier New" panose="02070309020205020404" pitchFamily="49" charset="0"/>
              </a:rPr>
              <a:t>a</a:t>
            </a:r>
            <a:r>
              <a:rPr lang="en-US" sz="1600" dirty="0" smtClean="0">
                <a:latin typeface="Courier New" panose="02070309020205020404" pitchFamily="49" charset="0"/>
                <a:cs typeface="Courier New" panose="02070309020205020404" pitchFamily="49" charset="0"/>
              </a:rPr>
              <a:t>ffacf aaanpgy</a:t>
            </a:r>
            <a:r>
              <a:rPr lang="en-US" sz="1800" b="1" dirty="0" smtClean="0">
                <a:latin typeface="Courier New" panose="02070309020205020404" pitchFamily="49" charset="0"/>
                <a:cs typeface="Courier New" panose="02070309020205020404" pitchFamily="49" charset="0"/>
              </a:rPr>
              <a:t>p</a:t>
            </a:r>
            <a:r>
              <a:rPr lang="en-US" sz="1600" dirty="0" smtClean="0">
                <a:latin typeface="Courier New" panose="02070309020205020404" pitchFamily="49" charset="0"/>
                <a:cs typeface="Courier New" panose="02070309020205020404" pitchFamily="49" charset="0"/>
              </a:rPr>
              <a:t>fh</a:t>
            </a:r>
          </a:p>
          <a:p>
            <a:pPr marL="0" indent="0">
              <a:spcBef>
                <a:spcPts val="0"/>
              </a:spcBef>
              <a:buNone/>
            </a:pPr>
            <a:r>
              <a:rPr lang="en-US" sz="1600" dirty="0" smtClean="0">
                <a:latin typeface="Courier New" panose="02070309020205020404" pitchFamily="49" charset="0"/>
                <a:cs typeface="Courier New" panose="02070309020205020404" pitchFamily="49" charset="0"/>
              </a:rPr>
              <a:t>plmaalpa</a:t>
            </a:r>
            <a:r>
              <a:rPr lang="en-US" sz="1800" b="1" dirty="0" smtClean="0">
                <a:latin typeface="Courier New" panose="02070309020205020404" pitchFamily="49" charset="0"/>
                <a:cs typeface="Courier New" panose="02070309020205020404" pitchFamily="49" charset="0"/>
              </a:rPr>
              <a:t>f</a:t>
            </a:r>
            <a:r>
              <a:rPr lang="en-US" sz="1600" dirty="0" smtClean="0">
                <a:latin typeface="Courier New" panose="02070309020205020404" pitchFamily="49" charset="0"/>
                <a:cs typeface="Courier New" panose="02070309020205020404" pitchFamily="49" charset="0"/>
              </a:rPr>
              <a:t>f aksatiynpv iyvfmnrqfr ncilqlfgkk vddgselssa sktevssvss vspa </a:t>
            </a:r>
            <a:endParaRPr lang="en-US" dirty="0">
              <a:latin typeface="Courier New" panose="02070309020205020404" pitchFamily="49" charset="0"/>
              <a:cs typeface="Courier New" panose="02070309020205020404" pitchFamily="49" charset="0"/>
            </a:endParaRPr>
          </a:p>
        </p:txBody>
      </p:sp>
      <p:sp>
        <p:nvSpPr>
          <p:cNvPr id="4" name="TextBox 3"/>
          <p:cNvSpPr txBox="1"/>
          <p:nvPr/>
        </p:nvSpPr>
        <p:spPr>
          <a:xfrm rot="16200000">
            <a:off x="-358954" y="2390887"/>
            <a:ext cx="1587500" cy="369332"/>
          </a:xfrm>
          <a:prstGeom prst="rect">
            <a:avLst/>
          </a:prstGeom>
          <a:noFill/>
        </p:spPr>
        <p:txBody>
          <a:bodyPr wrap="square" rtlCol="0">
            <a:spAutoFit/>
          </a:bodyPr>
          <a:lstStyle/>
          <a:p>
            <a:pPr algn="ctr"/>
            <a:r>
              <a:rPr lang="en-US" b="1" dirty="0" smtClean="0">
                <a:solidFill>
                  <a:srgbClr val="008000"/>
                </a:solidFill>
              </a:rPr>
              <a:t>MWS GENE</a:t>
            </a:r>
            <a:endParaRPr lang="en-US" b="1" dirty="0">
              <a:solidFill>
                <a:srgbClr val="008000"/>
              </a:solidFill>
            </a:endParaRPr>
          </a:p>
        </p:txBody>
      </p:sp>
      <p:sp>
        <p:nvSpPr>
          <p:cNvPr id="5" name="Content Placeholder 2"/>
          <p:cNvSpPr txBox="1">
            <a:spLocks/>
          </p:cNvSpPr>
          <p:nvPr/>
        </p:nvSpPr>
        <p:spPr>
          <a:xfrm>
            <a:off x="604129" y="4152054"/>
            <a:ext cx="8302729" cy="2682278"/>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sz="1600" dirty="0" smtClean="0">
                <a:latin typeface="Courier New" panose="02070309020205020404" pitchFamily="49" charset="0"/>
                <a:cs typeface="Courier New" panose="02070309020205020404" pitchFamily="49" charset="0"/>
              </a:rPr>
              <a:t>maqqwslqrl </a:t>
            </a:r>
            <a:r>
              <a:rPr lang="en-US" sz="1600" dirty="0">
                <a:latin typeface="Courier New" panose="02070309020205020404" pitchFamily="49" charset="0"/>
                <a:cs typeface="Courier New" panose="02070309020205020404" pitchFamily="49" charset="0"/>
              </a:rPr>
              <a:t>agrhpqdsye dstqssifty tnsnstrgpf </a:t>
            </a:r>
            <a:r>
              <a:rPr lang="en-US" sz="1600" dirty="0" smtClean="0">
                <a:latin typeface="Courier New" panose="02070309020205020404" pitchFamily="49" charset="0"/>
                <a:cs typeface="Courier New" panose="02070309020205020404" pitchFamily="49" charset="0"/>
              </a:rPr>
              <a:t>egpnyhiapr wvyhltsvwm</a:t>
            </a:r>
          </a:p>
          <a:p>
            <a:pPr marL="0" indent="0">
              <a:spcBef>
                <a:spcPts val="0"/>
              </a:spcBef>
              <a:buNone/>
            </a:pPr>
            <a:r>
              <a:rPr lang="en-US" sz="1600" dirty="0" smtClean="0">
                <a:latin typeface="Courier New" panose="02070309020205020404" pitchFamily="49" charset="0"/>
                <a:cs typeface="Courier New" panose="02070309020205020404" pitchFamily="49" charset="0"/>
              </a:rPr>
              <a:t>ifvv</a:t>
            </a:r>
            <a:r>
              <a:rPr lang="en-US" sz="1800" b="1" dirty="0" smtClean="0">
                <a:latin typeface="Courier New" panose="02070309020205020404" pitchFamily="49" charset="0"/>
                <a:cs typeface="Courier New" panose="02070309020205020404" pitchFamily="49" charset="0"/>
              </a:rPr>
              <a:t>t</a:t>
            </a:r>
            <a:r>
              <a:rPr lang="en-US" sz="1600" dirty="0" smtClean="0">
                <a:latin typeface="Courier New" panose="02070309020205020404" pitchFamily="49" charset="0"/>
                <a:cs typeface="Courier New" panose="02070309020205020404" pitchFamily="49" charset="0"/>
              </a:rPr>
              <a:t>asvft nglvlaatmk fkklrhplnw ilvnlavadl aetviastis </a:t>
            </a:r>
            <a:r>
              <a:rPr lang="en-US" sz="1800" b="1" dirty="0" smtClean="0">
                <a:latin typeface="Courier New" panose="02070309020205020404" pitchFamily="49" charset="0"/>
                <a:cs typeface="Courier New" panose="02070309020205020404" pitchFamily="49" charset="0"/>
              </a:rPr>
              <a:t>i</a:t>
            </a:r>
            <a:r>
              <a:rPr lang="en-US" sz="1600" dirty="0" smtClean="0">
                <a:latin typeface="Courier New" panose="02070309020205020404" pitchFamily="49" charset="0"/>
                <a:cs typeface="Courier New" panose="02070309020205020404" pitchFamily="49" charset="0"/>
              </a:rPr>
              <a:t>vnqv</a:t>
            </a:r>
            <a:r>
              <a:rPr lang="en-US" sz="1800" b="1" dirty="0" smtClean="0">
                <a:latin typeface="Courier New" panose="02070309020205020404" pitchFamily="49" charset="0"/>
                <a:cs typeface="Courier New" panose="02070309020205020404" pitchFamily="49" charset="0"/>
              </a:rPr>
              <a:t>s</a:t>
            </a:r>
            <a:r>
              <a:rPr lang="en-US" sz="1600" dirty="0" smtClean="0">
                <a:latin typeface="Courier New" panose="02070309020205020404" pitchFamily="49" charset="0"/>
                <a:cs typeface="Courier New" panose="02070309020205020404" pitchFamily="49" charset="0"/>
              </a:rPr>
              <a:t>gyfv</a:t>
            </a:r>
          </a:p>
          <a:p>
            <a:pPr marL="0" indent="0">
              <a:spcBef>
                <a:spcPts val="0"/>
              </a:spcBef>
              <a:buNone/>
            </a:pPr>
            <a:r>
              <a:rPr lang="en-US" sz="1600" dirty="0" smtClean="0">
                <a:latin typeface="Courier New" panose="02070309020205020404" pitchFamily="49" charset="0"/>
                <a:cs typeface="Courier New" panose="02070309020205020404" pitchFamily="49" charset="0"/>
              </a:rPr>
              <a:t>lghpmcvleg ytvslcgitg lwslaiiswe rw</a:t>
            </a:r>
            <a:r>
              <a:rPr lang="en-US" sz="1800" b="1" dirty="0" smtClean="0">
                <a:latin typeface="Courier New" panose="02070309020205020404" pitchFamily="49" charset="0"/>
                <a:cs typeface="Courier New" panose="02070309020205020404" pitchFamily="49" charset="0"/>
              </a:rPr>
              <a:t>l</a:t>
            </a:r>
            <a:r>
              <a:rPr lang="en-US" sz="1600" dirty="0" smtClean="0">
                <a:latin typeface="Courier New" panose="02070309020205020404" pitchFamily="49" charset="0"/>
                <a:cs typeface="Courier New" panose="02070309020205020404" pitchFamily="49" charset="0"/>
              </a:rPr>
              <a:t>vvckpfg nvrfdaklai vgiafswiw</a:t>
            </a:r>
            <a:r>
              <a:rPr lang="en-US" sz="2000" b="1" dirty="0" smtClean="0">
                <a:solidFill>
                  <a:srgbClr val="FF0000"/>
                </a:solidFill>
                <a:latin typeface="Courier New" panose="02070309020205020404" pitchFamily="49" charset="0"/>
                <a:cs typeface="Courier New" panose="02070309020205020404" pitchFamily="49" charset="0"/>
              </a:rPr>
              <a:t>s</a:t>
            </a:r>
            <a:endParaRPr lang="en-US" sz="1600" b="1" dirty="0" smtClean="0">
              <a:solidFill>
                <a:srgbClr val="FF0000"/>
              </a:solidFill>
              <a:latin typeface="Courier New" panose="02070309020205020404" pitchFamily="49" charset="0"/>
              <a:cs typeface="Courier New" panose="02070309020205020404" pitchFamily="49" charset="0"/>
            </a:endParaRPr>
          </a:p>
          <a:p>
            <a:pPr marL="0" indent="0">
              <a:spcBef>
                <a:spcPts val="0"/>
              </a:spcBef>
              <a:buNone/>
            </a:pPr>
            <a:r>
              <a:rPr lang="en-US" sz="1600" dirty="0" smtClean="0">
                <a:latin typeface="Courier New" panose="02070309020205020404" pitchFamily="49" charset="0"/>
                <a:cs typeface="Courier New" panose="02070309020205020404" pitchFamily="49" charset="0"/>
              </a:rPr>
              <a:t>avwtappifg wsrywphglk tscgpdvfsg ssypgvqsym ivlmvtcci</a:t>
            </a:r>
            <a:r>
              <a:rPr lang="en-US" sz="1800" b="1" dirty="0" smtClean="0">
                <a:latin typeface="Courier New" panose="02070309020205020404" pitchFamily="49" charset="0"/>
                <a:cs typeface="Courier New" panose="02070309020205020404" pitchFamily="49" charset="0"/>
              </a:rPr>
              <a:t>i</a:t>
            </a:r>
            <a:r>
              <a:rPr lang="en-US" sz="1600" dirty="0" smtClean="0">
                <a:latin typeface="Courier New" panose="02070309020205020404" pitchFamily="49" charset="0"/>
                <a:cs typeface="Courier New" panose="02070309020205020404" pitchFamily="49" charset="0"/>
              </a:rPr>
              <a:t> pl</a:t>
            </a:r>
            <a:r>
              <a:rPr lang="en-US" sz="1800" b="1" dirty="0" smtClean="0">
                <a:latin typeface="Courier New" panose="02070309020205020404" pitchFamily="49" charset="0"/>
                <a:cs typeface="Courier New" panose="02070309020205020404" pitchFamily="49" charset="0"/>
              </a:rPr>
              <a:t>a</a:t>
            </a:r>
            <a:r>
              <a:rPr lang="en-US" sz="1600" dirty="0" smtClean="0">
                <a:latin typeface="Courier New" panose="02070309020205020404" pitchFamily="49" charset="0"/>
                <a:cs typeface="Courier New" panose="02070309020205020404" pitchFamily="49" charset="0"/>
              </a:rPr>
              <a:t>ii</a:t>
            </a:r>
            <a:r>
              <a:rPr lang="en-US" sz="1800" b="1" dirty="0" smtClean="0">
                <a:latin typeface="Courier New" panose="02070309020205020404" pitchFamily="49" charset="0"/>
                <a:cs typeface="Courier New" panose="02070309020205020404" pitchFamily="49" charset="0"/>
              </a:rPr>
              <a:t>m</a:t>
            </a:r>
            <a:r>
              <a:rPr lang="en-US" sz="1600" dirty="0" smtClean="0">
                <a:latin typeface="Courier New" panose="02070309020205020404" pitchFamily="49" charset="0"/>
                <a:cs typeface="Courier New" panose="02070309020205020404" pitchFamily="49" charset="0"/>
              </a:rPr>
              <a:t>lcyl</a:t>
            </a:r>
          </a:p>
          <a:p>
            <a:pPr marL="0" indent="0">
              <a:spcBef>
                <a:spcPts val="0"/>
              </a:spcBef>
              <a:buNone/>
            </a:pPr>
            <a:r>
              <a:rPr lang="en-US" sz="1600" dirty="0" smtClean="0">
                <a:latin typeface="Courier New" panose="02070309020205020404" pitchFamily="49" charset="0"/>
                <a:cs typeface="Courier New" panose="02070309020205020404" pitchFamily="49" charset="0"/>
              </a:rPr>
              <a:t>qvwlairava </a:t>
            </a:r>
            <a:r>
              <a:rPr lang="en-US" sz="1600" dirty="0">
                <a:latin typeface="Courier New" panose="02070309020205020404" pitchFamily="49" charset="0"/>
                <a:cs typeface="Courier New" panose="02070309020205020404" pitchFamily="49" charset="0"/>
              </a:rPr>
              <a:t>kqqkesestq kaekevtrmv vvm</a:t>
            </a:r>
            <a:r>
              <a:rPr lang="en-US" sz="1600" b="1" dirty="0">
                <a:latin typeface="Courier New" panose="02070309020205020404" pitchFamily="49" charset="0"/>
                <a:cs typeface="Courier New" panose="02070309020205020404" pitchFamily="49" charset="0"/>
              </a:rPr>
              <a:t>if</a:t>
            </a:r>
            <a:r>
              <a:rPr lang="en-US" sz="1600" dirty="0">
                <a:latin typeface="Courier New" panose="02070309020205020404" pitchFamily="49" charset="0"/>
                <a:cs typeface="Courier New" panose="02070309020205020404" pitchFamily="49" charset="0"/>
              </a:rPr>
              <a:t>a</a:t>
            </a:r>
            <a:r>
              <a:rPr lang="en-US" sz="1600" b="1" dirty="0">
                <a:latin typeface="Courier New" panose="02070309020205020404" pitchFamily="49" charset="0"/>
                <a:cs typeface="Courier New" panose="02070309020205020404" pitchFamily="49" charset="0"/>
              </a:rPr>
              <a:t>y</a:t>
            </a:r>
            <a:r>
              <a:rPr lang="en-US" sz="1600" dirty="0">
                <a:latin typeface="Courier New" panose="02070309020205020404" pitchFamily="49" charset="0"/>
                <a:cs typeface="Courier New" panose="02070309020205020404" pitchFamily="49" charset="0"/>
              </a:rPr>
              <a:t>c</a:t>
            </a:r>
            <a:r>
              <a:rPr lang="en-US" sz="1600" b="1" dirty="0">
                <a:latin typeface="Courier New" panose="02070309020205020404" pitchFamily="49" charset="0"/>
                <a:cs typeface="Courier New" panose="02070309020205020404" pitchFamily="49" charset="0"/>
              </a:rPr>
              <a:t>v</a:t>
            </a:r>
            <a:r>
              <a:rPr lang="en-US" sz="1600" dirty="0">
                <a:latin typeface="Courier New" panose="02070309020205020404" pitchFamily="49" charset="0"/>
                <a:cs typeface="Courier New" panose="02070309020205020404" pitchFamily="49" charset="0"/>
              </a:rPr>
              <a:t>c wgpy</a:t>
            </a:r>
            <a:r>
              <a:rPr lang="en-US" sz="1800" b="1" dirty="0">
                <a:latin typeface="Courier New" panose="02070309020205020404" pitchFamily="49" charset="0"/>
                <a:cs typeface="Courier New" panose="02070309020205020404" pitchFamily="49" charset="0"/>
              </a:rPr>
              <a:t>t</a:t>
            </a:r>
            <a:r>
              <a:rPr lang="en-US" sz="1600" dirty="0">
                <a:latin typeface="Courier New" panose="02070309020205020404" pitchFamily="49" charset="0"/>
                <a:cs typeface="Courier New" panose="02070309020205020404" pitchFamily="49" charset="0"/>
              </a:rPr>
              <a:t>ffacf </a:t>
            </a:r>
            <a:r>
              <a:rPr lang="en-US" sz="1600" dirty="0" smtClean="0">
                <a:latin typeface="Courier New" panose="02070309020205020404" pitchFamily="49" charset="0"/>
                <a:cs typeface="Courier New" panose="02070309020205020404" pitchFamily="49" charset="0"/>
              </a:rPr>
              <a:t>aaanpgy</a:t>
            </a:r>
            <a:r>
              <a:rPr lang="en-US" sz="1800" b="1" dirty="0" smtClean="0">
                <a:latin typeface="Courier New" panose="02070309020205020404" pitchFamily="49" charset="0"/>
                <a:cs typeface="Courier New" panose="02070309020205020404" pitchFamily="49" charset="0"/>
              </a:rPr>
              <a:t>a</a:t>
            </a:r>
            <a:r>
              <a:rPr lang="en-US" sz="1600" dirty="0" smtClean="0">
                <a:latin typeface="Courier New" panose="02070309020205020404" pitchFamily="49" charset="0"/>
                <a:cs typeface="Courier New" panose="02070309020205020404" pitchFamily="49" charset="0"/>
              </a:rPr>
              <a:t>fh       plmaalpa</a:t>
            </a:r>
            <a:r>
              <a:rPr lang="en-US" sz="1800" b="1" dirty="0" smtClean="0">
                <a:latin typeface="Courier New" panose="02070309020205020404" pitchFamily="49" charset="0"/>
                <a:cs typeface="Courier New" panose="02070309020205020404" pitchFamily="49" charset="0"/>
              </a:rPr>
              <a:t>y</a:t>
            </a:r>
            <a:r>
              <a:rPr lang="en-US" sz="1600" dirty="0" smtClean="0">
                <a:latin typeface="Courier New" panose="02070309020205020404" pitchFamily="49" charset="0"/>
                <a:cs typeface="Courier New" panose="02070309020205020404" pitchFamily="49" charset="0"/>
              </a:rPr>
              <a:t>f </a:t>
            </a:r>
            <a:r>
              <a:rPr lang="en-US" sz="1600" dirty="0">
                <a:latin typeface="Courier New" panose="02070309020205020404" pitchFamily="49" charset="0"/>
                <a:cs typeface="Courier New" panose="02070309020205020404" pitchFamily="49" charset="0"/>
              </a:rPr>
              <a:t>aksatiynpv iyvfmnrqfr ncilqlfgkk vddgselssa </a:t>
            </a:r>
            <a:r>
              <a:rPr lang="en-US" sz="1600" dirty="0" smtClean="0">
                <a:latin typeface="Courier New" panose="02070309020205020404" pitchFamily="49" charset="0"/>
                <a:cs typeface="Courier New" panose="02070309020205020404" pitchFamily="49" charset="0"/>
              </a:rPr>
              <a:t>sktevssvss</a:t>
            </a:r>
            <a:r>
              <a:rPr lang="en-US" sz="1600" dirty="0">
                <a:latin typeface="Courier New" panose="02070309020205020404" pitchFamily="49" charset="0"/>
                <a:cs typeface="Courier New" panose="02070309020205020404" pitchFamily="49" charset="0"/>
              </a:rPr>
              <a:t> </a:t>
            </a:r>
            <a:r>
              <a:rPr lang="en-US" sz="1600" dirty="0" smtClean="0">
                <a:latin typeface="Courier New" panose="02070309020205020404" pitchFamily="49" charset="0"/>
                <a:cs typeface="Courier New" panose="02070309020205020404" pitchFamily="49" charset="0"/>
              </a:rPr>
              <a:t>vspa </a:t>
            </a:r>
            <a:endParaRPr lang="en-US" dirty="0">
              <a:latin typeface="Courier New" panose="02070309020205020404" pitchFamily="49" charset="0"/>
              <a:cs typeface="Courier New" panose="02070309020205020404" pitchFamily="49" charset="0"/>
            </a:endParaRPr>
          </a:p>
        </p:txBody>
      </p:sp>
      <p:sp>
        <p:nvSpPr>
          <p:cNvPr id="6" name="TextBox 5"/>
          <p:cNvSpPr txBox="1"/>
          <p:nvPr/>
        </p:nvSpPr>
        <p:spPr>
          <a:xfrm rot="16200000">
            <a:off x="-358954" y="4992572"/>
            <a:ext cx="1587500" cy="369332"/>
          </a:xfrm>
          <a:prstGeom prst="rect">
            <a:avLst/>
          </a:prstGeom>
          <a:noFill/>
        </p:spPr>
        <p:txBody>
          <a:bodyPr wrap="square" rtlCol="0">
            <a:spAutoFit/>
          </a:bodyPr>
          <a:lstStyle/>
          <a:p>
            <a:pPr algn="ctr"/>
            <a:r>
              <a:rPr lang="en-US" b="1" dirty="0" smtClean="0">
                <a:solidFill>
                  <a:srgbClr val="FF0000"/>
                </a:solidFill>
              </a:rPr>
              <a:t>LWS GENE</a:t>
            </a:r>
            <a:endParaRPr lang="en-US" b="1" dirty="0">
              <a:solidFill>
                <a:srgbClr val="FF0000"/>
              </a:solidFill>
            </a:endParaRPr>
          </a:p>
        </p:txBody>
      </p:sp>
    </p:spTree>
    <p:extLst>
      <p:ext uri="{BB962C8B-B14F-4D97-AF65-F5344CB8AC3E}">
        <p14:creationId xmlns:p14="http://schemas.microsoft.com/office/powerpoint/2010/main" val="353948239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Positions 180, 277 and 285</a:t>
            </a:r>
            <a:endParaRPr lang="en-US" dirty="0"/>
          </a:p>
        </p:txBody>
      </p:sp>
      <p:sp>
        <p:nvSpPr>
          <p:cNvPr id="3" name="Content Placeholder 2"/>
          <p:cNvSpPr>
            <a:spLocks noGrp="1"/>
          </p:cNvSpPr>
          <p:nvPr>
            <p:ph idx="1"/>
          </p:nvPr>
        </p:nvSpPr>
        <p:spPr>
          <a:xfrm>
            <a:off x="457200" y="1600200"/>
            <a:ext cx="7831221" cy="4525963"/>
          </a:xfrm>
        </p:spPr>
        <p:txBody>
          <a:bodyPr/>
          <a:lstStyle/>
          <a:p>
            <a:r>
              <a:rPr lang="en-US" sz="2800" dirty="0" smtClean="0"/>
              <a:t>Differences in amino acid identity at these three positions can result in a spectral sensitivity shift of 31nm.</a:t>
            </a:r>
          </a:p>
          <a:p>
            <a:pPr marL="0" indent="0">
              <a:buNone/>
            </a:pPr>
            <a:endParaRPr lang="en-US" dirty="0"/>
          </a:p>
        </p:txBody>
      </p:sp>
      <p:pic>
        <p:nvPicPr>
          <p:cNvPr id="4" name="Picture 3" descr="410px-Cone-response.svg.png"/>
          <p:cNvPicPr>
            <a:picLocks noChangeAspect="1"/>
          </p:cNvPicPr>
          <p:nvPr/>
        </p:nvPicPr>
        <p:blipFill>
          <a:blip r:embed="rId2"/>
          <a:stretch>
            <a:fillRect/>
          </a:stretch>
        </p:blipFill>
        <p:spPr>
          <a:xfrm>
            <a:off x="1655822" y="2994526"/>
            <a:ext cx="6458511" cy="3689685"/>
          </a:xfrm>
          <a:prstGeom prst="rect">
            <a:avLst/>
          </a:prstGeom>
        </p:spPr>
      </p:pic>
    </p:spTree>
    <p:extLst>
      <p:ext uri="{BB962C8B-B14F-4D97-AF65-F5344CB8AC3E}">
        <p14:creationId xmlns:p14="http://schemas.microsoft.com/office/powerpoint/2010/main" val="415453772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Differences at positions </a:t>
            </a:r>
            <a:r>
              <a:rPr lang="en-US" sz="3200" dirty="0" smtClean="0"/>
              <a:t>116, 230, 233 and 309 result in smaller spectral shifts of 1-3nm.</a:t>
            </a:r>
            <a:endParaRPr lang="en-US" sz="3200" dirty="0"/>
          </a:p>
        </p:txBody>
      </p:sp>
      <p:sp>
        <p:nvSpPr>
          <p:cNvPr id="3" name="Content Placeholder 2"/>
          <p:cNvSpPr>
            <a:spLocks noGrp="1"/>
          </p:cNvSpPr>
          <p:nvPr>
            <p:ph idx="1"/>
          </p:nvPr>
        </p:nvSpPr>
        <p:spPr>
          <a:xfrm>
            <a:off x="604130" y="1646754"/>
            <a:ext cx="8318806" cy="2682278"/>
          </a:xfrm>
        </p:spPr>
        <p:txBody>
          <a:bodyPr>
            <a:noAutofit/>
          </a:bodyPr>
          <a:lstStyle/>
          <a:p>
            <a:pPr marL="0" indent="0">
              <a:spcBef>
                <a:spcPts val="0"/>
              </a:spcBef>
              <a:buNone/>
            </a:pPr>
            <a:r>
              <a:rPr lang="en-US" sz="1600" dirty="0" smtClean="0">
                <a:latin typeface="Courier New" panose="02070309020205020404" pitchFamily="49" charset="0"/>
                <a:cs typeface="Courier New" panose="02070309020205020404" pitchFamily="49" charset="0"/>
              </a:rPr>
              <a:t>maqqwslqrl agrhpqdsye dstqssifty tnsnstrgpf egpnyhiapr wvyhltsvwm</a:t>
            </a:r>
          </a:p>
          <a:p>
            <a:pPr marL="0" indent="0">
              <a:spcBef>
                <a:spcPts val="0"/>
              </a:spcBef>
              <a:buNone/>
            </a:pPr>
            <a:r>
              <a:rPr lang="en-US" sz="1600" dirty="0" smtClean="0">
                <a:latin typeface="Courier New" panose="02070309020205020404" pitchFamily="49" charset="0"/>
                <a:cs typeface="Courier New" panose="02070309020205020404" pitchFamily="49" charset="0"/>
              </a:rPr>
              <a:t>ifvv</a:t>
            </a:r>
            <a:r>
              <a:rPr lang="en-US" sz="1800" b="1" dirty="0" smtClean="0">
                <a:latin typeface="Courier New" panose="02070309020205020404" pitchFamily="49" charset="0"/>
                <a:cs typeface="Courier New" panose="02070309020205020404" pitchFamily="49" charset="0"/>
              </a:rPr>
              <a:t>i</a:t>
            </a:r>
            <a:r>
              <a:rPr lang="en-US" sz="1600" dirty="0" smtClean="0">
                <a:latin typeface="Courier New" panose="02070309020205020404" pitchFamily="49" charset="0"/>
                <a:cs typeface="Courier New" panose="02070309020205020404" pitchFamily="49" charset="0"/>
              </a:rPr>
              <a:t>asvft nglvlaatmk fkklrhplnw ilvnlavadl aetviastis </a:t>
            </a:r>
            <a:r>
              <a:rPr lang="en-US" sz="1800" b="1" dirty="0" smtClean="0">
                <a:latin typeface="Courier New" panose="02070309020205020404" pitchFamily="49" charset="0"/>
                <a:cs typeface="Courier New" panose="02070309020205020404" pitchFamily="49" charset="0"/>
              </a:rPr>
              <a:t>v</a:t>
            </a:r>
            <a:r>
              <a:rPr lang="en-US" sz="1600" dirty="0" smtClean="0">
                <a:latin typeface="Courier New" panose="02070309020205020404" pitchFamily="49" charset="0"/>
                <a:cs typeface="Courier New" panose="02070309020205020404" pitchFamily="49" charset="0"/>
              </a:rPr>
              <a:t>vnqv</a:t>
            </a:r>
            <a:r>
              <a:rPr lang="en-US" sz="2000" b="1" dirty="0" smtClean="0">
                <a:solidFill>
                  <a:srgbClr val="FF0000"/>
                </a:solidFill>
                <a:latin typeface="Courier New" panose="02070309020205020404" pitchFamily="49" charset="0"/>
                <a:cs typeface="Courier New" panose="02070309020205020404" pitchFamily="49" charset="0"/>
              </a:rPr>
              <a:t>y</a:t>
            </a:r>
            <a:r>
              <a:rPr lang="en-US" sz="1600" dirty="0" smtClean="0">
                <a:latin typeface="Courier New" panose="02070309020205020404" pitchFamily="49" charset="0"/>
                <a:cs typeface="Courier New" panose="02070309020205020404" pitchFamily="49" charset="0"/>
              </a:rPr>
              <a:t>gyfv</a:t>
            </a:r>
          </a:p>
          <a:p>
            <a:pPr marL="0" indent="0">
              <a:spcBef>
                <a:spcPts val="0"/>
              </a:spcBef>
              <a:buNone/>
            </a:pPr>
            <a:r>
              <a:rPr lang="en-US" sz="1600" dirty="0" smtClean="0">
                <a:latin typeface="Courier New" panose="02070309020205020404" pitchFamily="49" charset="0"/>
                <a:cs typeface="Courier New" panose="02070309020205020404" pitchFamily="49" charset="0"/>
              </a:rPr>
              <a:t>lghpmcvleg ytvslcgitg lwslaiiswe rw</a:t>
            </a:r>
            <a:r>
              <a:rPr lang="en-US" sz="1800" b="1" dirty="0" smtClean="0">
                <a:latin typeface="Courier New" panose="02070309020205020404" pitchFamily="49" charset="0"/>
                <a:cs typeface="Courier New" panose="02070309020205020404" pitchFamily="49" charset="0"/>
              </a:rPr>
              <a:t>m</a:t>
            </a:r>
            <a:r>
              <a:rPr lang="en-US" sz="1600" dirty="0" smtClean="0">
                <a:latin typeface="Courier New" panose="02070309020205020404" pitchFamily="49" charset="0"/>
                <a:cs typeface="Courier New" panose="02070309020205020404" pitchFamily="49" charset="0"/>
              </a:rPr>
              <a:t>vvckpfg nvrfdaklai vgiafswiw</a:t>
            </a:r>
            <a:r>
              <a:rPr lang="en-US" sz="1800" b="1" dirty="0" smtClean="0">
                <a:latin typeface="Courier New" panose="02070309020205020404" pitchFamily="49" charset="0"/>
                <a:cs typeface="Courier New" panose="02070309020205020404" pitchFamily="49" charset="0"/>
              </a:rPr>
              <a:t>a</a:t>
            </a:r>
          </a:p>
          <a:p>
            <a:pPr marL="0" indent="0">
              <a:spcBef>
                <a:spcPts val="0"/>
              </a:spcBef>
              <a:buNone/>
            </a:pPr>
            <a:r>
              <a:rPr lang="en-US" sz="1600" dirty="0" smtClean="0">
                <a:latin typeface="Courier New" panose="02070309020205020404" pitchFamily="49" charset="0"/>
                <a:cs typeface="Courier New" panose="02070309020205020404" pitchFamily="49" charset="0"/>
              </a:rPr>
              <a:t>avwtappifg wsrywphglk tscgpdvfsg ssypgvqsym ivlmvtcci</a:t>
            </a:r>
            <a:r>
              <a:rPr lang="en-US" sz="2000" b="1" dirty="0" smtClean="0">
                <a:solidFill>
                  <a:srgbClr val="FF0000"/>
                </a:solidFill>
                <a:latin typeface="Courier New" panose="02070309020205020404" pitchFamily="49" charset="0"/>
                <a:cs typeface="Courier New" panose="02070309020205020404" pitchFamily="49" charset="0"/>
              </a:rPr>
              <a:t>t</a:t>
            </a:r>
            <a:r>
              <a:rPr lang="en-US" sz="1600" dirty="0" smtClean="0">
                <a:latin typeface="Courier New" panose="02070309020205020404" pitchFamily="49" charset="0"/>
                <a:cs typeface="Courier New" panose="02070309020205020404" pitchFamily="49" charset="0"/>
              </a:rPr>
              <a:t> pl</a:t>
            </a:r>
            <a:r>
              <a:rPr lang="en-US" sz="2000" b="1" dirty="0" smtClean="0">
                <a:solidFill>
                  <a:srgbClr val="FF0000"/>
                </a:solidFill>
                <a:latin typeface="Courier New" panose="02070309020205020404" pitchFamily="49" charset="0"/>
                <a:cs typeface="Courier New" panose="02070309020205020404" pitchFamily="49" charset="0"/>
              </a:rPr>
              <a:t>s</a:t>
            </a:r>
            <a:r>
              <a:rPr lang="en-US" sz="1600" dirty="0" smtClean="0">
                <a:latin typeface="Courier New" panose="02070309020205020404" pitchFamily="49" charset="0"/>
                <a:cs typeface="Courier New" panose="02070309020205020404" pitchFamily="49" charset="0"/>
              </a:rPr>
              <a:t>ii</a:t>
            </a:r>
            <a:r>
              <a:rPr lang="en-US" sz="1800" b="1" dirty="0" smtClean="0">
                <a:latin typeface="Courier New" panose="02070309020205020404" pitchFamily="49" charset="0"/>
                <a:cs typeface="Courier New" panose="02070309020205020404" pitchFamily="49" charset="0"/>
              </a:rPr>
              <a:t>v</a:t>
            </a:r>
            <a:r>
              <a:rPr lang="en-US" sz="1600" dirty="0" smtClean="0">
                <a:latin typeface="Courier New" panose="02070309020205020404" pitchFamily="49" charset="0"/>
                <a:cs typeface="Courier New" panose="02070309020205020404" pitchFamily="49" charset="0"/>
              </a:rPr>
              <a:t>lcyl</a:t>
            </a:r>
          </a:p>
          <a:p>
            <a:pPr marL="0" indent="0">
              <a:spcBef>
                <a:spcPts val="0"/>
              </a:spcBef>
              <a:buNone/>
            </a:pPr>
            <a:r>
              <a:rPr lang="en-US" sz="1600" dirty="0" smtClean="0">
                <a:latin typeface="Courier New" panose="02070309020205020404" pitchFamily="49" charset="0"/>
                <a:cs typeface="Courier New" panose="02070309020205020404" pitchFamily="49" charset="0"/>
              </a:rPr>
              <a:t>qvwlairava kqqkesestq kaekevtrmv vvm</a:t>
            </a:r>
            <a:r>
              <a:rPr lang="en-US" sz="1800" b="1" dirty="0" smtClean="0">
                <a:latin typeface="Courier New" panose="02070309020205020404" pitchFamily="49" charset="0"/>
                <a:cs typeface="Courier New" panose="02070309020205020404" pitchFamily="49" charset="0"/>
              </a:rPr>
              <a:t>vl</a:t>
            </a:r>
            <a:r>
              <a:rPr lang="en-US" sz="1600" dirty="0" smtClean="0">
                <a:latin typeface="Courier New" panose="02070309020205020404" pitchFamily="49" charset="0"/>
                <a:cs typeface="Courier New" panose="02070309020205020404" pitchFamily="49" charset="0"/>
              </a:rPr>
              <a:t>a</a:t>
            </a:r>
            <a:r>
              <a:rPr lang="en-US" sz="1800" b="1" dirty="0" smtClean="0">
                <a:latin typeface="Courier New" panose="02070309020205020404" pitchFamily="49" charset="0"/>
                <a:cs typeface="Courier New" panose="02070309020205020404" pitchFamily="49" charset="0"/>
              </a:rPr>
              <a:t>f</a:t>
            </a:r>
            <a:r>
              <a:rPr lang="en-US" sz="1600" dirty="0" smtClean="0">
                <a:latin typeface="Courier New" panose="02070309020205020404" pitchFamily="49" charset="0"/>
                <a:cs typeface="Courier New" panose="02070309020205020404" pitchFamily="49" charset="0"/>
              </a:rPr>
              <a:t>c</a:t>
            </a:r>
            <a:r>
              <a:rPr lang="en-US" sz="1800" b="1" dirty="0" smtClean="0">
                <a:latin typeface="Courier New" panose="02070309020205020404" pitchFamily="49" charset="0"/>
                <a:cs typeface="Courier New" panose="02070309020205020404" pitchFamily="49" charset="0"/>
              </a:rPr>
              <a:t>f</a:t>
            </a:r>
            <a:r>
              <a:rPr lang="en-US" sz="1600" dirty="0" smtClean="0">
                <a:latin typeface="Courier New" panose="02070309020205020404" pitchFamily="49" charset="0"/>
                <a:cs typeface="Courier New" panose="02070309020205020404" pitchFamily="49" charset="0"/>
              </a:rPr>
              <a:t>c wgpy</a:t>
            </a:r>
            <a:r>
              <a:rPr lang="en-US" sz="1800" b="1" dirty="0" smtClean="0">
                <a:latin typeface="Courier New" panose="02070309020205020404" pitchFamily="49" charset="0"/>
                <a:cs typeface="Courier New" panose="02070309020205020404" pitchFamily="49" charset="0"/>
              </a:rPr>
              <a:t>a</a:t>
            </a:r>
            <a:r>
              <a:rPr lang="en-US" sz="1600" dirty="0" smtClean="0">
                <a:latin typeface="Courier New" panose="02070309020205020404" pitchFamily="49" charset="0"/>
                <a:cs typeface="Courier New" panose="02070309020205020404" pitchFamily="49" charset="0"/>
              </a:rPr>
              <a:t>ffacf aaanpgy</a:t>
            </a:r>
            <a:r>
              <a:rPr lang="en-US" sz="1800" b="1" dirty="0" smtClean="0">
                <a:latin typeface="Courier New" panose="02070309020205020404" pitchFamily="49" charset="0"/>
                <a:cs typeface="Courier New" panose="02070309020205020404" pitchFamily="49" charset="0"/>
              </a:rPr>
              <a:t>p</a:t>
            </a:r>
            <a:r>
              <a:rPr lang="en-US" sz="1600" dirty="0" smtClean="0">
                <a:latin typeface="Courier New" panose="02070309020205020404" pitchFamily="49" charset="0"/>
                <a:cs typeface="Courier New" panose="02070309020205020404" pitchFamily="49" charset="0"/>
              </a:rPr>
              <a:t>fh</a:t>
            </a:r>
          </a:p>
          <a:p>
            <a:pPr marL="0" indent="0">
              <a:spcBef>
                <a:spcPts val="0"/>
              </a:spcBef>
              <a:buNone/>
            </a:pPr>
            <a:r>
              <a:rPr lang="en-US" sz="1600" dirty="0" smtClean="0">
                <a:latin typeface="Courier New" panose="02070309020205020404" pitchFamily="49" charset="0"/>
                <a:cs typeface="Courier New" panose="02070309020205020404" pitchFamily="49" charset="0"/>
              </a:rPr>
              <a:t>plmaalpa</a:t>
            </a:r>
            <a:r>
              <a:rPr lang="en-US" sz="1800" b="1" dirty="0" smtClean="0">
                <a:solidFill>
                  <a:srgbClr val="FF0000"/>
                </a:solidFill>
                <a:latin typeface="Courier New" panose="02070309020205020404" pitchFamily="49" charset="0"/>
                <a:cs typeface="Courier New" panose="02070309020205020404" pitchFamily="49" charset="0"/>
              </a:rPr>
              <a:t>f</a:t>
            </a:r>
            <a:r>
              <a:rPr lang="en-US" sz="1600" dirty="0" smtClean="0">
                <a:latin typeface="Courier New" panose="02070309020205020404" pitchFamily="49" charset="0"/>
                <a:cs typeface="Courier New" panose="02070309020205020404" pitchFamily="49" charset="0"/>
              </a:rPr>
              <a:t>f aksatiynpv iyvfmnrqfr ncilqlfgkk vddgselssa sktevssvss</a:t>
            </a:r>
            <a:r>
              <a:rPr lang="en-US" sz="1600" dirty="0">
                <a:latin typeface="Courier New" panose="02070309020205020404" pitchFamily="49" charset="0"/>
                <a:cs typeface="Courier New" panose="02070309020205020404" pitchFamily="49" charset="0"/>
              </a:rPr>
              <a:t> </a:t>
            </a:r>
            <a:r>
              <a:rPr lang="en-US" sz="1600" dirty="0" smtClean="0">
                <a:latin typeface="Courier New" panose="02070309020205020404" pitchFamily="49" charset="0"/>
                <a:cs typeface="Courier New" panose="02070309020205020404" pitchFamily="49" charset="0"/>
              </a:rPr>
              <a:t>vspa </a:t>
            </a:r>
            <a:endParaRPr lang="en-US" dirty="0">
              <a:latin typeface="Courier New" panose="02070309020205020404" pitchFamily="49" charset="0"/>
              <a:cs typeface="Courier New" panose="02070309020205020404" pitchFamily="49" charset="0"/>
            </a:endParaRPr>
          </a:p>
        </p:txBody>
      </p:sp>
      <p:sp>
        <p:nvSpPr>
          <p:cNvPr id="4" name="TextBox 3"/>
          <p:cNvSpPr txBox="1"/>
          <p:nvPr/>
        </p:nvSpPr>
        <p:spPr>
          <a:xfrm rot="16200000">
            <a:off x="-358954" y="2390887"/>
            <a:ext cx="1587500" cy="369332"/>
          </a:xfrm>
          <a:prstGeom prst="rect">
            <a:avLst/>
          </a:prstGeom>
          <a:noFill/>
        </p:spPr>
        <p:txBody>
          <a:bodyPr wrap="square" rtlCol="0">
            <a:spAutoFit/>
          </a:bodyPr>
          <a:lstStyle/>
          <a:p>
            <a:pPr algn="ctr"/>
            <a:r>
              <a:rPr lang="en-US" b="1" dirty="0" smtClean="0">
                <a:solidFill>
                  <a:srgbClr val="008000"/>
                </a:solidFill>
              </a:rPr>
              <a:t>MWS GENE</a:t>
            </a:r>
            <a:endParaRPr lang="en-US" b="1" dirty="0">
              <a:solidFill>
                <a:srgbClr val="008000"/>
              </a:solidFill>
            </a:endParaRPr>
          </a:p>
        </p:txBody>
      </p:sp>
      <p:sp>
        <p:nvSpPr>
          <p:cNvPr id="5" name="Content Placeholder 2"/>
          <p:cNvSpPr txBox="1">
            <a:spLocks/>
          </p:cNvSpPr>
          <p:nvPr/>
        </p:nvSpPr>
        <p:spPr>
          <a:xfrm>
            <a:off x="604130" y="4184139"/>
            <a:ext cx="8318806" cy="2682278"/>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sz="1600" dirty="0" smtClean="0">
                <a:latin typeface="Courier New" panose="02070309020205020404" pitchFamily="49" charset="0"/>
                <a:cs typeface="Courier New" panose="02070309020205020404" pitchFamily="49" charset="0"/>
              </a:rPr>
              <a:t>maqqwslqrl </a:t>
            </a:r>
            <a:r>
              <a:rPr lang="en-US" sz="1600" dirty="0">
                <a:latin typeface="Courier New" panose="02070309020205020404" pitchFamily="49" charset="0"/>
                <a:cs typeface="Courier New" panose="02070309020205020404" pitchFamily="49" charset="0"/>
              </a:rPr>
              <a:t>agrhpqdsye dstqssifty tnsnstrgpf </a:t>
            </a:r>
            <a:r>
              <a:rPr lang="en-US" sz="1600" dirty="0" smtClean="0">
                <a:latin typeface="Courier New" panose="02070309020205020404" pitchFamily="49" charset="0"/>
                <a:cs typeface="Courier New" panose="02070309020205020404" pitchFamily="49" charset="0"/>
              </a:rPr>
              <a:t>egpnyhiapr wvyhltsvwm</a:t>
            </a:r>
          </a:p>
          <a:p>
            <a:pPr marL="0" indent="0">
              <a:spcBef>
                <a:spcPts val="0"/>
              </a:spcBef>
              <a:buNone/>
            </a:pPr>
            <a:r>
              <a:rPr lang="en-US" sz="1600" dirty="0" smtClean="0">
                <a:latin typeface="Courier New" panose="02070309020205020404" pitchFamily="49" charset="0"/>
                <a:cs typeface="Courier New" panose="02070309020205020404" pitchFamily="49" charset="0"/>
              </a:rPr>
              <a:t>ifvv</a:t>
            </a:r>
            <a:r>
              <a:rPr lang="en-US" sz="1800" b="1" dirty="0" smtClean="0">
                <a:latin typeface="Courier New" panose="02070309020205020404" pitchFamily="49" charset="0"/>
                <a:cs typeface="Courier New" panose="02070309020205020404" pitchFamily="49" charset="0"/>
              </a:rPr>
              <a:t>t</a:t>
            </a:r>
            <a:r>
              <a:rPr lang="en-US" sz="1600" dirty="0" smtClean="0">
                <a:latin typeface="Courier New" panose="02070309020205020404" pitchFamily="49" charset="0"/>
                <a:cs typeface="Courier New" panose="02070309020205020404" pitchFamily="49" charset="0"/>
              </a:rPr>
              <a:t>asvft nglvlaatmk fkklrhplnw ilvnlavadl aetviastis </a:t>
            </a:r>
            <a:r>
              <a:rPr lang="en-US" sz="1800" b="1" dirty="0" smtClean="0">
                <a:latin typeface="Courier New" panose="02070309020205020404" pitchFamily="49" charset="0"/>
                <a:cs typeface="Courier New" panose="02070309020205020404" pitchFamily="49" charset="0"/>
              </a:rPr>
              <a:t>i</a:t>
            </a:r>
            <a:r>
              <a:rPr lang="en-US" sz="1600" dirty="0" smtClean="0">
                <a:latin typeface="Courier New" panose="02070309020205020404" pitchFamily="49" charset="0"/>
                <a:cs typeface="Courier New" panose="02070309020205020404" pitchFamily="49" charset="0"/>
              </a:rPr>
              <a:t>vnqv</a:t>
            </a:r>
            <a:r>
              <a:rPr lang="en-US" sz="2000" b="1" dirty="0" smtClean="0">
                <a:solidFill>
                  <a:srgbClr val="FF0000"/>
                </a:solidFill>
                <a:latin typeface="Courier New" panose="02070309020205020404" pitchFamily="49" charset="0"/>
                <a:cs typeface="Courier New" panose="02070309020205020404" pitchFamily="49" charset="0"/>
              </a:rPr>
              <a:t>s</a:t>
            </a:r>
            <a:r>
              <a:rPr lang="en-US" sz="1600" dirty="0" smtClean="0">
                <a:latin typeface="Courier New" panose="02070309020205020404" pitchFamily="49" charset="0"/>
                <a:cs typeface="Courier New" panose="02070309020205020404" pitchFamily="49" charset="0"/>
              </a:rPr>
              <a:t>gyfv</a:t>
            </a:r>
          </a:p>
          <a:p>
            <a:pPr marL="0" indent="0">
              <a:spcBef>
                <a:spcPts val="0"/>
              </a:spcBef>
              <a:buNone/>
            </a:pPr>
            <a:r>
              <a:rPr lang="en-US" sz="1600" dirty="0" smtClean="0">
                <a:latin typeface="Courier New" panose="02070309020205020404" pitchFamily="49" charset="0"/>
                <a:cs typeface="Courier New" panose="02070309020205020404" pitchFamily="49" charset="0"/>
              </a:rPr>
              <a:t>lghpmcvleg ytvslcgitg lwslaiiswe rw</a:t>
            </a:r>
            <a:r>
              <a:rPr lang="en-US" sz="1800" b="1" dirty="0" smtClean="0">
                <a:latin typeface="Courier New" panose="02070309020205020404" pitchFamily="49" charset="0"/>
                <a:cs typeface="Courier New" panose="02070309020205020404" pitchFamily="49" charset="0"/>
              </a:rPr>
              <a:t>l</a:t>
            </a:r>
            <a:r>
              <a:rPr lang="en-US" sz="1600" dirty="0" smtClean="0">
                <a:latin typeface="Courier New" panose="02070309020205020404" pitchFamily="49" charset="0"/>
                <a:cs typeface="Courier New" panose="02070309020205020404" pitchFamily="49" charset="0"/>
              </a:rPr>
              <a:t>vvckpfg nvrfdaklai vgiafswiw</a:t>
            </a:r>
            <a:r>
              <a:rPr lang="en-US" sz="1800" b="1" dirty="0" smtClean="0">
                <a:latin typeface="Courier New" panose="02070309020205020404" pitchFamily="49" charset="0"/>
                <a:cs typeface="Courier New" panose="02070309020205020404" pitchFamily="49" charset="0"/>
              </a:rPr>
              <a:t>s</a:t>
            </a:r>
            <a:endParaRPr lang="en-US" sz="1600" b="1" dirty="0" smtClean="0">
              <a:latin typeface="Courier New" panose="02070309020205020404" pitchFamily="49" charset="0"/>
              <a:cs typeface="Courier New" panose="02070309020205020404" pitchFamily="49" charset="0"/>
            </a:endParaRPr>
          </a:p>
          <a:p>
            <a:pPr marL="0" indent="0">
              <a:spcBef>
                <a:spcPts val="0"/>
              </a:spcBef>
              <a:buNone/>
            </a:pPr>
            <a:r>
              <a:rPr lang="en-US" sz="1600" dirty="0" smtClean="0">
                <a:latin typeface="Courier New" panose="02070309020205020404" pitchFamily="49" charset="0"/>
                <a:cs typeface="Courier New" panose="02070309020205020404" pitchFamily="49" charset="0"/>
              </a:rPr>
              <a:t>avwtappifg wsrywphglk tscgpdvfsg ssypgvqsym ivlmvtcci</a:t>
            </a:r>
            <a:r>
              <a:rPr lang="en-US" sz="2000" b="1" dirty="0" smtClean="0">
                <a:solidFill>
                  <a:srgbClr val="FF0000"/>
                </a:solidFill>
                <a:latin typeface="Courier New" panose="02070309020205020404" pitchFamily="49" charset="0"/>
                <a:cs typeface="Courier New" panose="02070309020205020404" pitchFamily="49" charset="0"/>
              </a:rPr>
              <a:t>i</a:t>
            </a:r>
            <a:r>
              <a:rPr lang="en-US" sz="1600" dirty="0" smtClean="0">
                <a:latin typeface="Courier New" panose="02070309020205020404" pitchFamily="49" charset="0"/>
                <a:cs typeface="Courier New" panose="02070309020205020404" pitchFamily="49" charset="0"/>
              </a:rPr>
              <a:t> pl</a:t>
            </a:r>
            <a:r>
              <a:rPr lang="en-US" sz="2000" b="1" dirty="0" smtClean="0">
                <a:solidFill>
                  <a:srgbClr val="FF0000"/>
                </a:solidFill>
                <a:latin typeface="Courier New" panose="02070309020205020404" pitchFamily="49" charset="0"/>
                <a:cs typeface="Courier New" panose="02070309020205020404" pitchFamily="49" charset="0"/>
              </a:rPr>
              <a:t>a</a:t>
            </a:r>
            <a:r>
              <a:rPr lang="en-US" sz="1600" dirty="0" smtClean="0">
                <a:latin typeface="Courier New" panose="02070309020205020404" pitchFamily="49" charset="0"/>
                <a:cs typeface="Courier New" panose="02070309020205020404" pitchFamily="49" charset="0"/>
              </a:rPr>
              <a:t>ii</a:t>
            </a:r>
            <a:r>
              <a:rPr lang="en-US" sz="1800" b="1" dirty="0" smtClean="0">
                <a:latin typeface="Courier New" panose="02070309020205020404" pitchFamily="49" charset="0"/>
                <a:cs typeface="Courier New" panose="02070309020205020404" pitchFamily="49" charset="0"/>
              </a:rPr>
              <a:t>m</a:t>
            </a:r>
            <a:r>
              <a:rPr lang="en-US" sz="1600" dirty="0" smtClean="0">
                <a:latin typeface="Courier New" panose="02070309020205020404" pitchFamily="49" charset="0"/>
                <a:cs typeface="Courier New" panose="02070309020205020404" pitchFamily="49" charset="0"/>
              </a:rPr>
              <a:t>lcyl</a:t>
            </a:r>
          </a:p>
          <a:p>
            <a:pPr marL="0" indent="0">
              <a:spcBef>
                <a:spcPts val="0"/>
              </a:spcBef>
              <a:buNone/>
            </a:pPr>
            <a:r>
              <a:rPr lang="en-US" sz="1600" dirty="0" smtClean="0">
                <a:latin typeface="Courier New" panose="02070309020205020404" pitchFamily="49" charset="0"/>
                <a:cs typeface="Courier New" panose="02070309020205020404" pitchFamily="49" charset="0"/>
              </a:rPr>
              <a:t>qvwlairava </a:t>
            </a:r>
            <a:r>
              <a:rPr lang="en-US" sz="1600" dirty="0">
                <a:latin typeface="Courier New" panose="02070309020205020404" pitchFamily="49" charset="0"/>
                <a:cs typeface="Courier New" panose="02070309020205020404" pitchFamily="49" charset="0"/>
              </a:rPr>
              <a:t>kqqkesestq kaekevtrmv vvm</a:t>
            </a:r>
            <a:r>
              <a:rPr lang="en-US" sz="1600" b="1" dirty="0">
                <a:latin typeface="Courier New" panose="02070309020205020404" pitchFamily="49" charset="0"/>
                <a:cs typeface="Courier New" panose="02070309020205020404" pitchFamily="49" charset="0"/>
              </a:rPr>
              <a:t>if</a:t>
            </a:r>
            <a:r>
              <a:rPr lang="en-US" sz="1600" dirty="0">
                <a:latin typeface="Courier New" panose="02070309020205020404" pitchFamily="49" charset="0"/>
                <a:cs typeface="Courier New" panose="02070309020205020404" pitchFamily="49" charset="0"/>
              </a:rPr>
              <a:t>a</a:t>
            </a:r>
            <a:r>
              <a:rPr lang="en-US" sz="1600" b="1" dirty="0">
                <a:latin typeface="Courier New" panose="02070309020205020404" pitchFamily="49" charset="0"/>
                <a:cs typeface="Courier New" panose="02070309020205020404" pitchFamily="49" charset="0"/>
              </a:rPr>
              <a:t>y</a:t>
            </a:r>
            <a:r>
              <a:rPr lang="en-US" sz="1600" dirty="0">
                <a:latin typeface="Courier New" panose="02070309020205020404" pitchFamily="49" charset="0"/>
                <a:cs typeface="Courier New" panose="02070309020205020404" pitchFamily="49" charset="0"/>
              </a:rPr>
              <a:t>c</a:t>
            </a:r>
            <a:r>
              <a:rPr lang="en-US" sz="1600" b="1" dirty="0">
                <a:latin typeface="Courier New" panose="02070309020205020404" pitchFamily="49" charset="0"/>
                <a:cs typeface="Courier New" panose="02070309020205020404" pitchFamily="49" charset="0"/>
              </a:rPr>
              <a:t>v</a:t>
            </a:r>
            <a:r>
              <a:rPr lang="en-US" sz="1600" dirty="0">
                <a:latin typeface="Courier New" panose="02070309020205020404" pitchFamily="49" charset="0"/>
                <a:cs typeface="Courier New" panose="02070309020205020404" pitchFamily="49" charset="0"/>
              </a:rPr>
              <a:t>c wgpy</a:t>
            </a:r>
            <a:r>
              <a:rPr lang="en-US" sz="1800" b="1" dirty="0">
                <a:latin typeface="Courier New" panose="02070309020205020404" pitchFamily="49" charset="0"/>
                <a:cs typeface="Courier New" panose="02070309020205020404" pitchFamily="49" charset="0"/>
              </a:rPr>
              <a:t>t</a:t>
            </a:r>
            <a:r>
              <a:rPr lang="en-US" sz="1600" dirty="0">
                <a:latin typeface="Courier New" panose="02070309020205020404" pitchFamily="49" charset="0"/>
                <a:cs typeface="Courier New" panose="02070309020205020404" pitchFamily="49" charset="0"/>
              </a:rPr>
              <a:t>ffacf </a:t>
            </a:r>
            <a:r>
              <a:rPr lang="en-US" sz="1600" dirty="0" smtClean="0">
                <a:latin typeface="Courier New" panose="02070309020205020404" pitchFamily="49" charset="0"/>
                <a:cs typeface="Courier New" panose="02070309020205020404" pitchFamily="49" charset="0"/>
              </a:rPr>
              <a:t>aaanpgy</a:t>
            </a:r>
            <a:r>
              <a:rPr lang="en-US" sz="1800" b="1" dirty="0" smtClean="0">
                <a:latin typeface="Courier New" panose="02070309020205020404" pitchFamily="49" charset="0"/>
                <a:cs typeface="Courier New" panose="02070309020205020404" pitchFamily="49" charset="0"/>
              </a:rPr>
              <a:t>a</a:t>
            </a:r>
            <a:r>
              <a:rPr lang="en-US" sz="1600" dirty="0" smtClean="0">
                <a:latin typeface="Courier New" panose="02070309020205020404" pitchFamily="49" charset="0"/>
                <a:cs typeface="Courier New" panose="02070309020205020404" pitchFamily="49" charset="0"/>
              </a:rPr>
              <a:t>fh       plmaalpa</a:t>
            </a:r>
            <a:r>
              <a:rPr lang="en-US" sz="1800" b="1" dirty="0" smtClean="0">
                <a:solidFill>
                  <a:srgbClr val="FF0000"/>
                </a:solidFill>
                <a:latin typeface="Courier New" panose="02070309020205020404" pitchFamily="49" charset="0"/>
                <a:cs typeface="Courier New" panose="02070309020205020404" pitchFamily="49" charset="0"/>
              </a:rPr>
              <a:t>y</a:t>
            </a:r>
            <a:r>
              <a:rPr lang="en-US" sz="1600" dirty="0" smtClean="0">
                <a:latin typeface="Courier New" panose="02070309020205020404" pitchFamily="49" charset="0"/>
                <a:cs typeface="Courier New" panose="02070309020205020404" pitchFamily="49" charset="0"/>
              </a:rPr>
              <a:t>f </a:t>
            </a:r>
            <a:r>
              <a:rPr lang="en-US" sz="1600" dirty="0">
                <a:latin typeface="Courier New" panose="02070309020205020404" pitchFamily="49" charset="0"/>
                <a:cs typeface="Courier New" panose="02070309020205020404" pitchFamily="49" charset="0"/>
              </a:rPr>
              <a:t>aksatiynpv iyvfmnrqfr ncilqlfgkk vddgselssa </a:t>
            </a:r>
            <a:r>
              <a:rPr lang="en-US" sz="1600" dirty="0" smtClean="0">
                <a:latin typeface="Courier New" panose="02070309020205020404" pitchFamily="49" charset="0"/>
                <a:cs typeface="Courier New" panose="02070309020205020404" pitchFamily="49" charset="0"/>
              </a:rPr>
              <a:t>sktevssvss</a:t>
            </a:r>
            <a:r>
              <a:rPr lang="en-US" sz="1600" dirty="0">
                <a:latin typeface="Courier New" panose="02070309020205020404" pitchFamily="49" charset="0"/>
                <a:cs typeface="Courier New" panose="02070309020205020404" pitchFamily="49" charset="0"/>
              </a:rPr>
              <a:t> </a:t>
            </a:r>
            <a:r>
              <a:rPr lang="en-US" sz="1600" dirty="0" smtClean="0">
                <a:latin typeface="Courier New" panose="02070309020205020404" pitchFamily="49" charset="0"/>
                <a:cs typeface="Courier New" panose="02070309020205020404" pitchFamily="49" charset="0"/>
              </a:rPr>
              <a:t>vspa </a:t>
            </a:r>
            <a:endParaRPr lang="en-US" dirty="0">
              <a:latin typeface="Courier New" panose="02070309020205020404" pitchFamily="49" charset="0"/>
              <a:cs typeface="Courier New" panose="02070309020205020404" pitchFamily="49" charset="0"/>
            </a:endParaRPr>
          </a:p>
        </p:txBody>
      </p:sp>
      <p:sp>
        <p:nvSpPr>
          <p:cNvPr id="6" name="TextBox 5"/>
          <p:cNvSpPr txBox="1"/>
          <p:nvPr/>
        </p:nvSpPr>
        <p:spPr>
          <a:xfrm rot="16200000">
            <a:off x="-358954" y="4992572"/>
            <a:ext cx="1587500" cy="369332"/>
          </a:xfrm>
          <a:prstGeom prst="rect">
            <a:avLst/>
          </a:prstGeom>
          <a:noFill/>
        </p:spPr>
        <p:txBody>
          <a:bodyPr wrap="square" rtlCol="0">
            <a:spAutoFit/>
          </a:bodyPr>
          <a:lstStyle/>
          <a:p>
            <a:pPr algn="ctr"/>
            <a:r>
              <a:rPr lang="en-US" b="1" dirty="0" smtClean="0">
                <a:solidFill>
                  <a:srgbClr val="FF0000"/>
                </a:solidFill>
              </a:rPr>
              <a:t>LWS GENE</a:t>
            </a:r>
            <a:endParaRPr lang="en-US" b="1" dirty="0">
              <a:solidFill>
                <a:srgbClr val="FF0000"/>
              </a:solidFill>
            </a:endParaRPr>
          </a:p>
        </p:txBody>
      </p:sp>
    </p:spTree>
    <p:extLst>
      <p:ext uri="{BB962C8B-B14F-4D97-AF65-F5344CB8AC3E}">
        <p14:creationId xmlns:p14="http://schemas.microsoft.com/office/powerpoint/2010/main" val="414170829"/>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difference does 1-3nm make? </a:t>
            </a:r>
            <a:endParaRPr lang="en-US" dirty="0"/>
          </a:p>
        </p:txBody>
      </p:sp>
      <p:sp>
        <p:nvSpPr>
          <p:cNvPr id="3" name="Content Placeholder 2"/>
          <p:cNvSpPr>
            <a:spLocks noGrp="1"/>
          </p:cNvSpPr>
          <p:nvPr>
            <p:ph idx="1"/>
          </p:nvPr>
        </p:nvSpPr>
        <p:spPr>
          <a:xfrm>
            <a:off x="457200" y="1417638"/>
            <a:ext cx="7831221" cy="4708525"/>
          </a:xfrm>
        </p:spPr>
        <p:txBody>
          <a:bodyPr/>
          <a:lstStyle/>
          <a:p>
            <a:r>
              <a:rPr lang="en-US" sz="2800" dirty="0" smtClean="0"/>
              <a:t>Smaller shifts are called “spectral tuning” and can result in very slight differences in color perception.</a:t>
            </a:r>
          </a:p>
          <a:p>
            <a:r>
              <a:rPr lang="en-US" sz="2800" dirty="0" smtClean="0"/>
              <a:t>Changes resulting from amino acid differences at spectral tuning sites are not significant enough to classify each variant as a separate functional allele.</a:t>
            </a:r>
          </a:p>
        </p:txBody>
      </p:sp>
      <p:pic>
        <p:nvPicPr>
          <p:cNvPr id="5" name="Picture 4" descr="2012-03-08_11-16-29.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112210" y="4320711"/>
            <a:ext cx="4184315" cy="2453594"/>
          </a:xfrm>
          <a:prstGeom prst="rect">
            <a:avLst/>
          </a:prstGeom>
        </p:spPr>
      </p:pic>
    </p:spTree>
    <p:extLst>
      <p:ext uri="{BB962C8B-B14F-4D97-AF65-F5344CB8AC3E}">
        <p14:creationId xmlns:p14="http://schemas.microsoft.com/office/powerpoint/2010/main" val="2061802265"/>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684" y="274638"/>
            <a:ext cx="8836527" cy="1143000"/>
          </a:xfrm>
        </p:spPr>
        <p:txBody>
          <a:bodyPr>
            <a:noAutofit/>
          </a:bodyPr>
          <a:lstStyle/>
          <a:p>
            <a:r>
              <a:rPr lang="en-US" sz="3200" dirty="0"/>
              <a:t>Differences at positions </a:t>
            </a:r>
            <a:r>
              <a:rPr lang="en-US" sz="2800" dirty="0" smtClean="0"/>
              <a:t>65, 111, 153, 236, 274, 275, 279 &amp; 298</a:t>
            </a:r>
            <a:r>
              <a:rPr lang="en-US" sz="3200" dirty="0" smtClean="0"/>
              <a:t> do not cause changes in spectral properties</a:t>
            </a:r>
            <a:endParaRPr lang="en-US" sz="3200" dirty="0"/>
          </a:p>
        </p:txBody>
      </p:sp>
      <p:sp>
        <p:nvSpPr>
          <p:cNvPr id="3" name="Content Placeholder 2"/>
          <p:cNvSpPr>
            <a:spLocks noGrp="1"/>
          </p:cNvSpPr>
          <p:nvPr>
            <p:ph idx="1"/>
          </p:nvPr>
        </p:nvSpPr>
        <p:spPr>
          <a:xfrm>
            <a:off x="604129" y="1637128"/>
            <a:ext cx="8366081" cy="2682278"/>
          </a:xfrm>
        </p:spPr>
        <p:txBody>
          <a:bodyPr>
            <a:noAutofit/>
          </a:bodyPr>
          <a:lstStyle/>
          <a:p>
            <a:pPr marL="0" indent="0">
              <a:spcBef>
                <a:spcPts val="0"/>
              </a:spcBef>
              <a:buNone/>
            </a:pPr>
            <a:r>
              <a:rPr lang="en-US" sz="1600" dirty="0" smtClean="0">
                <a:latin typeface="Courier New" panose="02070309020205020404" pitchFamily="49" charset="0"/>
                <a:cs typeface="Courier New" panose="02070309020205020404" pitchFamily="49" charset="0"/>
              </a:rPr>
              <a:t>maqqwslqrl agrhpqdsye dstqssifty tnsnstrgpf egpnyhiapr wvyhltsvwm</a:t>
            </a:r>
          </a:p>
          <a:p>
            <a:pPr marL="0" indent="0">
              <a:spcBef>
                <a:spcPts val="0"/>
              </a:spcBef>
              <a:buNone/>
            </a:pPr>
            <a:r>
              <a:rPr lang="en-US" sz="1600" dirty="0" smtClean="0">
                <a:latin typeface="Courier New" panose="02070309020205020404" pitchFamily="49" charset="0"/>
                <a:cs typeface="Courier New" panose="02070309020205020404" pitchFamily="49" charset="0"/>
              </a:rPr>
              <a:t>ifvv</a:t>
            </a:r>
            <a:r>
              <a:rPr lang="en-US" sz="2000" b="1" dirty="0" smtClean="0">
                <a:solidFill>
                  <a:srgbClr val="FF0000"/>
                </a:solidFill>
                <a:latin typeface="Courier New" panose="02070309020205020404" pitchFamily="49" charset="0"/>
                <a:cs typeface="Courier New" panose="02070309020205020404" pitchFamily="49" charset="0"/>
              </a:rPr>
              <a:t>i</a:t>
            </a:r>
            <a:r>
              <a:rPr lang="en-US" sz="1600" dirty="0" smtClean="0">
                <a:latin typeface="Courier New" panose="02070309020205020404" pitchFamily="49" charset="0"/>
                <a:cs typeface="Courier New" panose="02070309020205020404" pitchFamily="49" charset="0"/>
              </a:rPr>
              <a:t>asvft nglvlaatmk fkklrhplnw ilvnlavadl aetviastis </a:t>
            </a:r>
            <a:r>
              <a:rPr lang="en-US" sz="2000" b="1" dirty="0" smtClean="0">
                <a:solidFill>
                  <a:srgbClr val="FF0000"/>
                </a:solidFill>
                <a:latin typeface="Courier New" panose="02070309020205020404" pitchFamily="49" charset="0"/>
                <a:cs typeface="Courier New" panose="02070309020205020404" pitchFamily="49" charset="0"/>
              </a:rPr>
              <a:t>v</a:t>
            </a:r>
            <a:r>
              <a:rPr lang="en-US" sz="1600" dirty="0" smtClean="0">
                <a:latin typeface="Courier New" panose="02070309020205020404" pitchFamily="49" charset="0"/>
                <a:cs typeface="Courier New" panose="02070309020205020404" pitchFamily="49" charset="0"/>
              </a:rPr>
              <a:t>vnqv</a:t>
            </a:r>
            <a:r>
              <a:rPr lang="en-US" sz="1800" b="1" dirty="0" smtClean="0">
                <a:latin typeface="Courier New" panose="02070309020205020404" pitchFamily="49" charset="0"/>
                <a:cs typeface="Courier New" panose="02070309020205020404" pitchFamily="49" charset="0"/>
              </a:rPr>
              <a:t>y</a:t>
            </a:r>
            <a:r>
              <a:rPr lang="en-US" sz="1600" dirty="0" smtClean="0">
                <a:latin typeface="Courier New" panose="02070309020205020404" pitchFamily="49" charset="0"/>
                <a:cs typeface="Courier New" panose="02070309020205020404" pitchFamily="49" charset="0"/>
              </a:rPr>
              <a:t>gyfv</a:t>
            </a:r>
          </a:p>
          <a:p>
            <a:pPr marL="0" indent="0">
              <a:spcBef>
                <a:spcPts val="0"/>
              </a:spcBef>
              <a:buNone/>
            </a:pPr>
            <a:r>
              <a:rPr lang="en-US" sz="1600" dirty="0" smtClean="0">
                <a:latin typeface="Courier New" panose="02070309020205020404" pitchFamily="49" charset="0"/>
                <a:cs typeface="Courier New" panose="02070309020205020404" pitchFamily="49" charset="0"/>
              </a:rPr>
              <a:t>lghpmcvleg ytvslcgitg lwslaiiswe rw</a:t>
            </a:r>
            <a:r>
              <a:rPr lang="en-US" sz="2000" b="1" dirty="0" smtClean="0">
                <a:solidFill>
                  <a:srgbClr val="FF0000"/>
                </a:solidFill>
                <a:latin typeface="Courier New" panose="02070309020205020404" pitchFamily="49" charset="0"/>
                <a:cs typeface="Courier New" panose="02070309020205020404" pitchFamily="49" charset="0"/>
              </a:rPr>
              <a:t>m</a:t>
            </a:r>
            <a:r>
              <a:rPr lang="en-US" sz="1600" dirty="0" smtClean="0">
                <a:latin typeface="Courier New" panose="02070309020205020404" pitchFamily="49" charset="0"/>
                <a:cs typeface="Courier New" panose="02070309020205020404" pitchFamily="49" charset="0"/>
              </a:rPr>
              <a:t>vvckpfg nvrfdaklai vgiafswiw</a:t>
            </a:r>
            <a:r>
              <a:rPr lang="en-US" sz="1800" b="1" dirty="0" smtClean="0">
                <a:latin typeface="Courier New" panose="02070309020205020404" pitchFamily="49" charset="0"/>
                <a:cs typeface="Courier New" panose="02070309020205020404" pitchFamily="49" charset="0"/>
              </a:rPr>
              <a:t>a</a:t>
            </a:r>
          </a:p>
          <a:p>
            <a:pPr marL="0" indent="0">
              <a:spcBef>
                <a:spcPts val="0"/>
              </a:spcBef>
              <a:buNone/>
            </a:pPr>
            <a:r>
              <a:rPr lang="en-US" sz="1600" dirty="0" smtClean="0">
                <a:latin typeface="Courier New" panose="02070309020205020404" pitchFamily="49" charset="0"/>
                <a:cs typeface="Courier New" panose="02070309020205020404" pitchFamily="49" charset="0"/>
              </a:rPr>
              <a:t>avwtappifg wsrywphglk tscgpdvfsg ssypgvqsym ivlmvtcci</a:t>
            </a:r>
            <a:r>
              <a:rPr lang="en-US" sz="1800" b="1" dirty="0" smtClean="0">
                <a:latin typeface="Courier New" panose="02070309020205020404" pitchFamily="49" charset="0"/>
                <a:cs typeface="Courier New" panose="02070309020205020404" pitchFamily="49" charset="0"/>
              </a:rPr>
              <a:t>t</a:t>
            </a:r>
            <a:r>
              <a:rPr lang="en-US" sz="1600" dirty="0" smtClean="0">
                <a:latin typeface="Courier New" panose="02070309020205020404" pitchFamily="49" charset="0"/>
                <a:cs typeface="Courier New" panose="02070309020205020404" pitchFamily="49" charset="0"/>
              </a:rPr>
              <a:t> pl</a:t>
            </a:r>
            <a:r>
              <a:rPr lang="en-US" sz="1800" b="1" dirty="0" smtClean="0">
                <a:latin typeface="Courier New" panose="02070309020205020404" pitchFamily="49" charset="0"/>
                <a:cs typeface="Courier New" panose="02070309020205020404" pitchFamily="49" charset="0"/>
              </a:rPr>
              <a:t>s</a:t>
            </a:r>
            <a:r>
              <a:rPr lang="en-US" sz="1600" dirty="0" smtClean="0">
                <a:latin typeface="Courier New" panose="02070309020205020404" pitchFamily="49" charset="0"/>
                <a:cs typeface="Courier New" panose="02070309020205020404" pitchFamily="49" charset="0"/>
              </a:rPr>
              <a:t>ii</a:t>
            </a:r>
            <a:r>
              <a:rPr lang="en-US" sz="2000" b="1" dirty="0" smtClean="0">
                <a:solidFill>
                  <a:srgbClr val="FF0000"/>
                </a:solidFill>
                <a:latin typeface="Courier New" panose="02070309020205020404" pitchFamily="49" charset="0"/>
                <a:cs typeface="Courier New" panose="02070309020205020404" pitchFamily="49" charset="0"/>
              </a:rPr>
              <a:t>v</a:t>
            </a:r>
            <a:r>
              <a:rPr lang="en-US" sz="1600" dirty="0" smtClean="0">
                <a:latin typeface="Courier New" panose="02070309020205020404" pitchFamily="49" charset="0"/>
                <a:cs typeface="Courier New" panose="02070309020205020404" pitchFamily="49" charset="0"/>
              </a:rPr>
              <a:t>lcyl</a:t>
            </a:r>
          </a:p>
          <a:p>
            <a:pPr marL="0" indent="0">
              <a:spcBef>
                <a:spcPts val="0"/>
              </a:spcBef>
              <a:buNone/>
            </a:pPr>
            <a:r>
              <a:rPr lang="en-US" sz="1600" dirty="0" smtClean="0">
                <a:latin typeface="Courier New" panose="02070309020205020404" pitchFamily="49" charset="0"/>
                <a:cs typeface="Courier New" panose="02070309020205020404" pitchFamily="49" charset="0"/>
              </a:rPr>
              <a:t>qvwlairava kqqkesestq kaekevtrmv vvm</a:t>
            </a:r>
            <a:r>
              <a:rPr lang="en-US" sz="2000" b="1" dirty="0" smtClean="0">
                <a:solidFill>
                  <a:srgbClr val="FF0000"/>
                </a:solidFill>
                <a:latin typeface="Courier New" panose="02070309020205020404" pitchFamily="49" charset="0"/>
                <a:cs typeface="Courier New" panose="02070309020205020404" pitchFamily="49" charset="0"/>
              </a:rPr>
              <a:t>vl</a:t>
            </a:r>
            <a:r>
              <a:rPr lang="en-US" sz="1600" dirty="0" smtClean="0">
                <a:latin typeface="Courier New" panose="02070309020205020404" pitchFamily="49" charset="0"/>
                <a:cs typeface="Courier New" panose="02070309020205020404" pitchFamily="49" charset="0"/>
              </a:rPr>
              <a:t>a</a:t>
            </a:r>
            <a:r>
              <a:rPr lang="en-US" sz="1800" b="1" dirty="0" smtClean="0">
                <a:latin typeface="Courier New" panose="02070309020205020404" pitchFamily="49" charset="0"/>
                <a:cs typeface="Courier New" panose="02070309020205020404" pitchFamily="49" charset="0"/>
              </a:rPr>
              <a:t>f</a:t>
            </a:r>
            <a:r>
              <a:rPr lang="en-US" sz="1600" dirty="0" smtClean="0">
                <a:latin typeface="Courier New" panose="02070309020205020404" pitchFamily="49" charset="0"/>
                <a:cs typeface="Courier New" panose="02070309020205020404" pitchFamily="49" charset="0"/>
              </a:rPr>
              <a:t>c</a:t>
            </a:r>
            <a:r>
              <a:rPr lang="en-US" sz="2000" b="1" dirty="0" smtClean="0">
                <a:solidFill>
                  <a:srgbClr val="FF0000"/>
                </a:solidFill>
                <a:latin typeface="Courier New" panose="02070309020205020404" pitchFamily="49" charset="0"/>
                <a:cs typeface="Courier New" panose="02070309020205020404" pitchFamily="49" charset="0"/>
              </a:rPr>
              <a:t>f</a:t>
            </a:r>
            <a:r>
              <a:rPr lang="en-US" sz="1600" dirty="0" smtClean="0">
                <a:latin typeface="Courier New" panose="02070309020205020404" pitchFamily="49" charset="0"/>
                <a:cs typeface="Courier New" panose="02070309020205020404" pitchFamily="49" charset="0"/>
              </a:rPr>
              <a:t>c wgpy</a:t>
            </a:r>
            <a:r>
              <a:rPr lang="en-US" sz="1800" b="1" dirty="0" smtClean="0">
                <a:latin typeface="Courier New" panose="02070309020205020404" pitchFamily="49" charset="0"/>
                <a:cs typeface="Courier New" panose="02070309020205020404" pitchFamily="49" charset="0"/>
              </a:rPr>
              <a:t>a</a:t>
            </a:r>
            <a:r>
              <a:rPr lang="en-US" sz="1600" dirty="0" smtClean="0">
                <a:latin typeface="Courier New" panose="02070309020205020404" pitchFamily="49" charset="0"/>
                <a:cs typeface="Courier New" panose="02070309020205020404" pitchFamily="49" charset="0"/>
              </a:rPr>
              <a:t>ffacf aaanpgy</a:t>
            </a:r>
            <a:r>
              <a:rPr lang="en-US" sz="2000" b="1" dirty="0" smtClean="0">
                <a:solidFill>
                  <a:srgbClr val="FF0000"/>
                </a:solidFill>
                <a:latin typeface="Courier New" panose="02070309020205020404" pitchFamily="49" charset="0"/>
                <a:cs typeface="Courier New" panose="02070309020205020404" pitchFamily="49" charset="0"/>
              </a:rPr>
              <a:t>p</a:t>
            </a:r>
            <a:r>
              <a:rPr lang="en-US" sz="1600" dirty="0" smtClean="0">
                <a:latin typeface="Courier New" panose="02070309020205020404" pitchFamily="49" charset="0"/>
                <a:cs typeface="Courier New" panose="02070309020205020404" pitchFamily="49" charset="0"/>
              </a:rPr>
              <a:t>fh</a:t>
            </a:r>
          </a:p>
          <a:p>
            <a:pPr marL="0" indent="0">
              <a:spcBef>
                <a:spcPts val="0"/>
              </a:spcBef>
              <a:buNone/>
            </a:pPr>
            <a:r>
              <a:rPr lang="en-US" sz="1600" dirty="0" smtClean="0">
                <a:latin typeface="Courier New" panose="02070309020205020404" pitchFamily="49" charset="0"/>
                <a:cs typeface="Courier New" panose="02070309020205020404" pitchFamily="49" charset="0"/>
              </a:rPr>
              <a:t>plmaalpa</a:t>
            </a:r>
            <a:r>
              <a:rPr lang="en-US" sz="1800" b="1" dirty="0" smtClean="0">
                <a:latin typeface="Courier New" panose="02070309020205020404" pitchFamily="49" charset="0"/>
                <a:cs typeface="Courier New" panose="02070309020205020404" pitchFamily="49" charset="0"/>
              </a:rPr>
              <a:t>f</a:t>
            </a:r>
            <a:r>
              <a:rPr lang="en-US" sz="1600" dirty="0" smtClean="0">
                <a:latin typeface="Courier New" panose="02070309020205020404" pitchFamily="49" charset="0"/>
                <a:cs typeface="Courier New" panose="02070309020205020404" pitchFamily="49" charset="0"/>
              </a:rPr>
              <a:t>f aksatiynpv iyvfmnrqfr ncilqlfgkk vddgselssa sktevssvss</a:t>
            </a:r>
            <a:r>
              <a:rPr lang="en-US" sz="1600" dirty="0">
                <a:latin typeface="Courier New" panose="02070309020205020404" pitchFamily="49" charset="0"/>
                <a:cs typeface="Courier New" panose="02070309020205020404" pitchFamily="49" charset="0"/>
              </a:rPr>
              <a:t> </a:t>
            </a:r>
            <a:r>
              <a:rPr lang="en-US" sz="1600" dirty="0" smtClean="0">
                <a:latin typeface="Courier New" panose="02070309020205020404" pitchFamily="49" charset="0"/>
                <a:cs typeface="Courier New" panose="02070309020205020404" pitchFamily="49" charset="0"/>
              </a:rPr>
              <a:t>vspa </a:t>
            </a:r>
            <a:endParaRPr lang="en-US" dirty="0">
              <a:latin typeface="Courier New" panose="02070309020205020404" pitchFamily="49" charset="0"/>
              <a:cs typeface="Courier New" panose="02070309020205020404" pitchFamily="49" charset="0"/>
            </a:endParaRPr>
          </a:p>
        </p:txBody>
      </p:sp>
      <p:sp>
        <p:nvSpPr>
          <p:cNvPr id="4" name="TextBox 3"/>
          <p:cNvSpPr txBox="1"/>
          <p:nvPr/>
        </p:nvSpPr>
        <p:spPr>
          <a:xfrm rot="16200000">
            <a:off x="-358954" y="2390887"/>
            <a:ext cx="1587500" cy="369332"/>
          </a:xfrm>
          <a:prstGeom prst="rect">
            <a:avLst/>
          </a:prstGeom>
          <a:noFill/>
        </p:spPr>
        <p:txBody>
          <a:bodyPr wrap="square" rtlCol="0">
            <a:spAutoFit/>
          </a:bodyPr>
          <a:lstStyle/>
          <a:p>
            <a:pPr algn="ctr"/>
            <a:r>
              <a:rPr lang="en-US" b="1" dirty="0" smtClean="0">
                <a:solidFill>
                  <a:srgbClr val="008000"/>
                </a:solidFill>
              </a:rPr>
              <a:t>MWS GENE</a:t>
            </a:r>
            <a:endParaRPr lang="en-US" b="1" dirty="0">
              <a:solidFill>
                <a:srgbClr val="008000"/>
              </a:solidFill>
            </a:endParaRPr>
          </a:p>
        </p:txBody>
      </p:sp>
      <p:sp>
        <p:nvSpPr>
          <p:cNvPr id="5" name="Content Placeholder 2"/>
          <p:cNvSpPr txBox="1">
            <a:spLocks/>
          </p:cNvSpPr>
          <p:nvPr/>
        </p:nvSpPr>
        <p:spPr>
          <a:xfrm>
            <a:off x="604129" y="4142363"/>
            <a:ext cx="8366081" cy="2682278"/>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sz="1600" dirty="0" smtClean="0">
                <a:latin typeface="Courier New" panose="02070309020205020404" pitchFamily="49" charset="0"/>
                <a:cs typeface="Courier New" panose="02070309020205020404" pitchFamily="49" charset="0"/>
              </a:rPr>
              <a:t>maqqwslqrl </a:t>
            </a:r>
            <a:r>
              <a:rPr lang="en-US" sz="1600" dirty="0">
                <a:latin typeface="Courier New" panose="02070309020205020404" pitchFamily="49" charset="0"/>
                <a:cs typeface="Courier New" panose="02070309020205020404" pitchFamily="49" charset="0"/>
              </a:rPr>
              <a:t>agrhpqdsye dstqssifty tnsnstrgpf </a:t>
            </a:r>
            <a:r>
              <a:rPr lang="en-US" sz="1600" dirty="0" smtClean="0">
                <a:latin typeface="Courier New" panose="02070309020205020404" pitchFamily="49" charset="0"/>
                <a:cs typeface="Courier New" panose="02070309020205020404" pitchFamily="49" charset="0"/>
              </a:rPr>
              <a:t>egpnyhiapr wvyhltsvwm</a:t>
            </a:r>
          </a:p>
          <a:p>
            <a:pPr marL="0" indent="0">
              <a:spcBef>
                <a:spcPts val="0"/>
              </a:spcBef>
              <a:buNone/>
            </a:pPr>
            <a:r>
              <a:rPr lang="en-US" sz="1600" dirty="0" smtClean="0">
                <a:latin typeface="Courier New" panose="02070309020205020404" pitchFamily="49" charset="0"/>
                <a:cs typeface="Courier New" panose="02070309020205020404" pitchFamily="49" charset="0"/>
              </a:rPr>
              <a:t>ifvv</a:t>
            </a:r>
            <a:r>
              <a:rPr lang="en-US" sz="2000" b="1" dirty="0" smtClean="0">
                <a:solidFill>
                  <a:srgbClr val="FF0000"/>
                </a:solidFill>
                <a:latin typeface="Courier New" panose="02070309020205020404" pitchFamily="49" charset="0"/>
                <a:cs typeface="Courier New" panose="02070309020205020404" pitchFamily="49" charset="0"/>
              </a:rPr>
              <a:t>t</a:t>
            </a:r>
            <a:r>
              <a:rPr lang="en-US" sz="1600" dirty="0" smtClean="0">
                <a:latin typeface="Courier New" panose="02070309020205020404" pitchFamily="49" charset="0"/>
                <a:cs typeface="Courier New" panose="02070309020205020404" pitchFamily="49" charset="0"/>
              </a:rPr>
              <a:t>asvft nglvlaatmk fkklrhplnw ilvnlavadl aetviastis </a:t>
            </a:r>
            <a:r>
              <a:rPr lang="en-US" sz="2000" b="1" dirty="0" smtClean="0">
                <a:solidFill>
                  <a:srgbClr val="FF0000"/>
                </a:solidFill>
                <a:latin typeface="Courier New" panose="02070309020205020404" pitchFamily="49" charset="0"/>
                <a:cs typeface="Courier New" panose="02070309020205020404" pitchFamily="49" charset="0"/>
              </a:rPr>
              <a:t>i</a:t>
            </a:r>
            <a:r>
              <a:rPr lang="en-US" sz="1600" dirty="0" smtClean="0">
                <a:latin typeface="Courier New" panose="02070309020205020404" pitchFamily="49" charset="0"/>
                <a:cs typeface="Courier New" panose="02070309020205020404" pitchFamily="49" charset="0"/>
              </a:rPr>
              <a:t>vnqv</a:t>
            </a:r>
            <a:r>
              <a:rPr lang="en-US" sz="1800" b="1" dirty="0" smtClean="0">
                <a:latin typeface="Courier New" panose="02070309020205020404" pitchFamily="49" charset="0"/>
                <a:cs typeface="Courier New" panose="02070309020205020404" pitchFamily="49" charset="0"/>
              </a:rPr>
              <a:t>s</a:t>
            </a:r>
            <a:r>
              <a:rPr lang="en-US" sz="1600" dirty="0" smtClean="0">
                <a:latin typeface="Courier New" panose="02070309020205020404" pitchFamily="49" charset="0"/>
                <a:cs typeface="Courier New" panose="02070309020205020404" pitchFamily="49" charset="0"/>
              </a:rPr>
              <a:t>gyfv</a:t>
            </a:r>
          </a:p>
          <a:p>
            <a:pPr marL="0" indent="0">
              <a:spcBef>
                <a:spcPts val="0"/>
              </a:spcBef>
              <a:buNone/>
            </a:pPr>
            <a:r>
              <a:rPr lang="en-US" sz="1600" dirty="0" smtClean="0">
                <a:latin typeface="Courier New" panose="02070309020205020404" pitchFamily="49" charset="0"/>
                <a:cs typeface="Courier New" panose="02070309020205020404" pitchFamily="49" charset="0"/>
              </a:rPr>
              <a:t>lghpmcvleg ytvslcgitg lwslaiiswe rw</a:t>
            </a:r>
            <a:r>
              <a:rPr lang="en-US" sz="2000" b="1" dirty="0" smtClean="0">
                <a:solidFill>
                  <a:srgbClr val="FF0000"/>
                </a:solidFill>
                <a:latin typeface="Courier New" panose="02070309020205020404" pitchFamily="49" charset="0"/>
                <a:cs typeface="Courier New" panose="02070309020205020404" pitchFamily="49" charset="0"/>
              </a:rPr>
              <a:t>l</a:t>
            </a:r>
            <a:r>
              <a:rPr lang="en-US" sz="1600" dirty="0" smtClean="0">
                <a:latin typeface="Courier New" panose="02070309020205020404" pitchFamily="49" charset="0"/>
                <a:cs typeface="Courier New" panose="02070309020205020404" pitchFamily="49" charset="0"/>
              </a:rPr>
              <a:t>vvckpfg nvrfdaklai vgiafswiw</a:t>
            </a:r>
            <a:r>
              <a:rPr lang="en-US" sz="1800" b="1" dirty="0" smtClean="0">
                <a:latin typeface="Courier New" panose="02070309020205020404" pitchFamily="49" charset="0"/>
                <a:cs typeface="Courier New" panose="02070309020205020404" pitchFamily="49" charset="0"/>
              </a:rPr>
              <a:t>s</a:t>
            </a:r>
            <a:endParaRPr lang="en-US" sz="1600" b="1" dirty="0" smtClean="0">
              <a:latin typeface="Courier New" panose="02070309020205020404" pitchFamily="49" charset="0"/>
              <a:cs typeface="Courier New" panose="02070309020205020404" pitchFamily="49" charset="0"/>
            </a:endParaRPr>
          </a:p>
          <a:p>
            <a:pPr marL="0" indent="0">
              <a:spcBef>
                <a:spcPts val="0"/>
              </a:spcBef>
              <a:buNone/>
            </a:pPr>
            <a:r>
              <a:rPr lang="en-US" sz="1600" dirty="0" smtClean="0">
                <a:latin typeface="Courier New" panose="02070309020205020404" pitchFamily="49" charset="0"/>
                <a:cs typeface="Courier New" panose="02070309020205020404" pitchFamily="49" charset="0"/>
              </a:rPr>
              <a:t>avwtappifg wsrywphglk tscgpdvfsg ssypgvqsym ivlmvtcci</a:t>
            </a:r>
            <a:r>
              <a:rPr lang="en-US" sz="1800" b="1" dirty="0" smtClean="0">
                <a:latin typeface="Courier New" panose="02070309020205020404" pitchFamily="49" charset="0"/>
                <a:cs typeface="Courier New" panose="02070309020205020404" pitchFamily="49" charset="0"/>
              </a:rPr>
              <a:t>i</a:t>
            </a:r>
            <a:r>
              <a:rPr lang="en-US" sz="1600" dirty="0" smtClean="0">
                <a:latin typeface="Courier New" panose="02070309020205020404" pitchFamily="49" charset="0"/>
                <a:cs typeface="Courier New" panose="02070309020205020404" pitchFamily="49" charset="0"/>
              </a:rPr>
              <a:t> pl</a:t>
            </a:r>
            <a:r>
              <a:rPr lang="en-US" sz="1800" b="1" dirty="0" smtClean="0">
                <a:latin typeface="Courier New" panose="02070309020205020404" pitchFamily="49" charset="0"/>
                <a:cs typeface="Courier New" panose="02070309020205020404" pitchFamily="49" charset="0"/>
              </a:rPr>
              <a:t>a</a:t>
            </a:r>
            <a:r>
              <a:rPr lang="en-US" sz="1600" dirty="0" smtClean="0">
                <a:latin typeface="Courier New" panose="02070309020205020404" pitchFamily="49" charset="0"/>
                <a:cs typeface="Courier New" panose="02070309020205020404" pitchFamily="49" charset="0"/>
              </a:rPr>
              <a:t>ii</a:t>
            </a:r>
            <a:r>
              <a:rPr lang="en-US" sz="2000" b="1" dirty="0" smtClean="0">
                <a:solidFill>
                  <a:srgbClr val="FF0000"/>
                </a:solidFill>
                <a:latin typeface="Courier New" panose="02070309020205020404" pitchFamily="49" charset="0"/>
                <a:cs typeface="Courier New" panose="02070309020205020404" pitchFamily="49" charset="0"/>
              </a:rPr>
              <a:t>m</a:t>
            </a:r>
            <a:r>
              <a:rPr lang="en-US" sz="1600" dirty="0" smtClean="0">
                <a:latin typeface="Courier New" panose="02070309020205020404" pitchFamily="49" charset="0"/>
                <a:cs typeface="Courier New" panose="02070309020205020404" pitchFamily="49" charset="0"/>
              </a:rPr>
              <a:t>lcyl</a:t>
            </a:r>
          </a:p>
          <a:p>
            <a:pPr marL="0" indent="0">
              <a:spcBef>
                <a:spcPts val="0"/>
              </a:spcBef>
              <a:buNone/>
            </a:pPr>
            <a:r>
              <a:rPr lang="en-US" sz="1600" dirty="0" smtClean="0">
                <a:latin typeface="Courier New" panose="02070309020205020404" pitchFamily="49" charset="0"/>
                <a:cs typeface="Courier New" panose="02070309020205020404" pitchFamily="49" charset="0"/>
              </a:rPr>
              <a:t>qvwlairava </a:t>
            </a:r>
            <a:r>
              <a:rPr lang="en-US" sz="1600" dirty="0">
                <a:latin typeface="Courier New" panose="02070309020205020404" pitchFamily="49" charset="0"/>
                <a:cs typeface="Courier New" panose="02070309020205020404" pitchFamily="49" charset="0"/>
              </a:rPr>
              <a:t>kqqkesestq kaekevtrmv vvm</a:t>
            </a:r>
            <a:r>
              <a:rPr lang="en-US" sz="2000" b="1" dirty="0">
                <a:solidFill>
                  <a:srgbClr val="FF0000"/>
                </a:solidFill>
                <a:latin typeface="Courier New" panose="02070309020205020404" pitchFamily="49" charset="0"/>
                <a:cs typeface="Courier New" panose="02070309020205020404" pitchFamily="49" charset="0"/>
              </a:rPr>
              <a:t>if</a:t>
            </a:r>
            <a:r>
              <a:rPr lang="en-US" sz="1600" dirty="0">
                <a:latin typeface="Courier New" panose="02070309020205020404" pitchFamily="49" charset="0"/>
                <a:cs typeface="Courier New" panose="02070309020205020404" pitchFamily="49" charset="0"/>
              </a:rPr>
              <a:t>a</a:t>
            </a:r>
            <a:r>
              <a:rPr lang="en-US" sz="1800" b="1" dirty="0">
                <a:latin typeface="Courier New" panose="02070309020205020404" pitchFamily="49" charset="0"/>
                <a:cs typeface="Courier New" panose="02070309020205020404" pitchFamily="49" charset="0"/>
              </a:rPr>
              <a:t>y</a:t>
            </a:r>
            <a:r>
              <a:rPr lang="en-US" sz="1600" dirty="0">
                <a:latin typeface="Courier New" panose="02070309020205020404" pitchFamily="49" charset="0"/>
                <a:cs typeface="Courier New" panose="02070309020205020404" pitchFamily="49" charset="0"/>
              </a:rPr>
              <a:t>c</a:t>
            </a:r>
            <a:r>
              <a:rPr lang="en-US" sz="2000" b="1" dirty="0">
                <a:solidFill>
                  <a:srgbClr val="FF0000"/>
                </a:solidFill>
                <a:latin typeface="Courier New" panose="02070309020205020404" pitchFamily="49" charset="0"/>
                <a:cs typeface="Courier New" panose="02070309020205020404" pitchFamily="49" charset="0"/>
              </a:rPr>
              <a:t>v</a:t>
            </a:r>
            <a:r>
              <a:rPr lang="en-US" sz="1600" dirty="0">
                <a:latin typeface="Courier New" panose="02070309020205020404" pitchFamily="49" charset="0"/>
                <a:cs typeface="Courier New" panose="02070309020205020404" pitchFamily="49" charset="0"/>
              </a:rPr>
              <a:t>c wgpy</a:t>
            </a:r>
            <a:r>
              <a:rPr lang="en-US" sz="2000" b="1" dirty="0">
                <a:latin typeface="Courier New" panose="02070309020205020404" pitchFamily="49" charset="0"/>
                <a:cs typeface="Courier New" panose="02070309020205020404" pitchFamily="49" charset="0"/>
              </a:rPr>
              <a:t>t</a:t>
            </a:r>
            <a:r>
              <a:rPr lang="en-US" sz="1600" dirty="0">
                <a:latin typeface="Courier New" panose="02070309020205020404" pitchFamily="49" charset="0"/>
                <a:cs typeface="Courier New" panose="02070309020205020404" pitchFamily="49" charset="0"/>
              </a:rPr>
              <a:t>ffacf </a:t>
            </a:r>
            <a:r>
              <a:rPr lang="en-US" sz="1600" dirty="0" smtClean="0">
                <a:latin typeface="Courier New" panose="02070309020205020404" pitchFamily="49" charset="0"/>
                <a:cs typeface="Courier New" panose="02070309020205020404" pitchFamily="49" charset="0"/>
              </a:rPr>
              <a:t>aaanpgy</a:t>
            </a:r>
            <a:r>
              <a:rPr lang="en-US" sz="2000" b="1" dirty="0" smtClean="0">
                <a:solidFill>
                  <a:srgbClr val="FF0000"/>
                </a:solidFill>
                <a:latin typeface="Courier New" panose="02070309020205020404" pitchFamily="49" charset="0"/>
                <a:cs typeface="Courier New" panose="02070309020205020404" pitchFamily="49" charset="0"/>
              </a:rPr>
              <a:t>a</a:t>
            </a:r>
            <a:r>
              <a:rPr lang="en-US" sz="1600" dirty="0" smtClean="0">
                <a:latin typeface="Courier New" panose="02070309020205020404" pitchFamily="49" charset="0"/>
                <a:cs typeface="Courier New" panose="02070309020205020404" pitchFamily="49" charset="0"/>
              </a:rPr>
              <a:t>fh       plmaalpa</a:t>
            </a:r>
            <a:r>
              <a:rPr lang="en-US" sz="1800" b="1" dirty="0" smtClean="0">
                <a:latin typeface="Courier New" panose="02070309020205020404" pitchFamily="49" charset="0"/>
                <a:cs typeface="Courier New" panose="02070309020205020404" pitchFamily="49" charset="0"/>
              </a:rPr>
              <a:t>y</a:t>
            </a:r>
            <a:r>
              <a:rPr lang="en-US" sz="1600" dirty="0" smtClean="0">
                <a:latin typeface="Courier New" panose="02070309020205020404" pitchFamily="49" charset="0"/>
                <a:cs typeface="Courier New" panose="02070309020205020404" pitchFamily="49" charset="0"/>
              </a:rPr>
              <a:t>f </a:t>
            </a:r>
            <a:r>
              <a:rPr lang="en-US" sz="1600" dirty="0">
                <a:latin typeface="Courier New" panose="02070309020205020404" pitchFamily="49" charset="0"/>
                <a:cs typeface="Courier New" panose="02070309020205020404" pitchFamily="49" charset="0"/>
              </a:rPr>
              <a:t>aksatiynpv iyvfmnrqfr ncilqlfgkk vddgselssa </a:t>
            </a:r>
            <a:r>
              <a:rPr lang="en-US" sz="1600" dirty="0" smtClean="0">
                <a:latin typeface="Courier New" panose="02070309020205020404" pitchFamily="49" charset="0"/>
                <a:cs typeface="Courier New" panose="02070309020205020404" pitchFamily="49" charset="0"/>
              </a:rPr>
              <a:t>sktevssvss vspa </a:t>
            </a:r>
            <a:endParaRPr lang="en-US" dirty="0">
              <a:latin typeface="Courier New" panose="02070309020205020404" pitchFamily="49" charset="0"/>
              <a:cs typeface="Courier New" panose="02070309020205020404" pitchFamily="49" charset="0"/>
            </a:endParaRPr>
          </a:p>
        </p:txBody>
      </p:sp>
      <p:sp>
        <p:nvSpPr>
          <p:cNvPr id="6" name="TextBox 5"/>
          <p:cNvSpPr txBox="1"/>
          <p:nvPr/>
        </p:nvSpPr>
        <p:spPr>
          <a:xfrm rot="16200000">
            <a:off x="-358954" y="4992572"/>
            <a:ext cx="1587500" cy="369332"/>
          </a:xfrm>
          <a:prstGeom prst="rect">
            <a:avLst/>
          </a:prstGeom>
          <a:noFill/>
        </p:spPr>
        <p:txBody>
          <a:bodyPr wrap="square" rtlCol="0">
            <a:spAutoFit/>
          </a:bodyPr>
          <a:lstStyle/>
          <a:p>
            <a:pPr algn="ctr"/>
            <a:r>
              <a:rPr lang="en-US" b="1" dirty="0" smtClean="0">
                <a:solidFill>
                  <a:srgbClr val="FF0000"/>
                </a:solidFill>
              </a:rPr>
              <a:t>LWS GENE</a:t>
            </a:r>
            <a:endParaRPr lang="en-US" b="1" dirty="0">
              <a:solidFill>
                <a:srgbClr val="FF0000"/>
              </a:solidFill>
            </a:endParaRPr>
          </a:p>
        </p:txBody>
      </p:sp>
    </p:spTree>
    <p:extLst>
      <p:ext uri="{BB962C8B-B14F-4D97-AF65-F5344CB8AC3E}">
        <p14:creationId xmlns:p14="http://schemas.microsoft.com/office/powerpoint/2010/main" val="414170829"/>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rgbClr val="008000"/>
                </a:solidFill>
              </a:rPr>
              <a:t>MWS </a:t>
            </a:r>
            <a:r>
              <a:rPr lang="en-US" dirty="0" smtClean="0"/>
              <a:t>Opsin Gene vs. </a:t>
            </a:r>
            <a:r>
              <a:rPr lang="en-US" b="1" dirty="0" smtClean="0">
                <a:solidFill>
                  <a:srgbClr val="FF0000"/>
                </a:solidFill>
              </a:rPr>
              <a:t>LWS</a:t>
            </a:r>
            <a:r>
              <a:rPr lang="en-US" dirty="0" smtClean="0">
                <a:solidFill>
                  <a:srgbClr val="FF0000"/>
                </a:solidFill>
              </a:rPr>
              <a:t> </a:t>
            </a:r>
            <a:r>
              <a:rPr lang="en-US" dirty="0" smtClean="0"/>
              <a:t>Opsin Gene</a:t>
            </a:r>
            <a:br>
              <a:rPr lang="en-US" dirty="0" smtClean="0"/>
            </a:br>
            <a:r>
              <a:rPr lang="en-US" sz="1600" dirty="0"/>
              <a:t>(mutations at the nucleotide level that result in protein functional changes)</a:t>
            </a:r>
            <a:endParaRPr lang="en-US" dirty="0"/>
          </a:p>
        </p:txBody>
      </p:sp>
      <p:sp>
        <p:nvSpPr>
          <p:cNvPr id="3" name="Content Placeholder 2"/>
          <p:cNvSpPr>
            <a:spLocks noGrp="1"/>
          </p:cNvSpPr>
          <p:nvPr>
            <p:ph idx="1"/>
          </p:nvPr>
        </p:nvSpPr>
        <p:spPr>
          <a:xfrm>
            <a:off x="604130" y="1421769"/>
            <a:ext cx="8082670" cy="2682278"/>
          </a:xfrm>
        </p:spPr>
        <p:txBody>
          <a:bodyPr>
            <a:noAutofit/>
          </a:bodyPr>
          <a:lstStyle/>
          <a:p>
            <a:pPr marL="0" indent="0">
              <a:spcBef>
                <a:spcPts val="0"/>
              </a:spcBef>
              <a:buNone/>
            </a:pPr>
            <a:r>
              <a:rPr lang="en-US" sz="1200" dirty="0">
                <a:latin typeface="Courier New" panose="02070309020205020404" pitchFamily="49" charset="0"/>
                <a:cs typeface="Courier New" panose="02070309020205020404" pitchFamily="49" charset="0"/>
              </a:rPr>
              <a:t>atggcccagcagtggagcctccaaaggctcgcaggccgccatccgcaggacagctatgaggacagcacccagtccagcatcttcacctacaccaacagcaactccaccagaggccccttcgaaggcccgaattaccacatcgctcccagatgggtgtaccacctcaccagtgtctggatgatctttgtggtcattgcatccgtcttcacaaatgggcttgtgctggcggccaccatgaagttcaagaagctgcgccacccgctgaactggatcctggtgaacctggcggtcgctgacctggcagagaccgtcatcgccagcactatcagcgttgtgaaccaggtctatggctacttcgtgctgggccaccctatgtgtgtcctggagggctacaccgtctccctgtgtgggatcacaggtctctggtctctggccatcatttcctgggagaggtggctggtggtgtgcaagccctttggcaatgtgagatttgatgccaagctggccatcgtgggcattgccttctcctggatctgggctgctgtgtggacagccccgcccatctttggttggagcaggtactggccccacggcctgaagacttcatgcggcccagacgtgttcagcggcagctcgtaccccggggtgcagtcttacatgattgtcctcatggtcacctgctgcatcaccccactcagcatcatcgtgctctgctacctccaagtgtggctggccatccgagcggtggcaaagcagcagaaagagtctgaatccacccagaaggcagagaaggaagtgacgcgcatggtggtggtgatggtcctggcattctgcttctgctggggaccatacgccttcttcgcatgctttgctgctgccaaccctggctaccccttccaccctttgatggctgccctgccggccttctttgccaaaagtgccactatctacaaccccgttatctatgtctttatgaaccggcagtttcgaaactgcatcttgcagcttttcgggaagaaggttgacgatggctctgaactctccagcgcctccaaaacggaggtctcatctgtgtcctcggtatcgcctgcatga</a:t>
            </a:r>
          </a:p>
        </p:txBody>
      </p:sp>
      <p:sp>
        <p:nvSpPr>
          <p:cNvPr id="4" name="TextBox 3"/>
          <p:cNvSpPr txBox="1"/>
          <p:nvPr/>
        </p:nvSpPr>
        <p:spPr>
          <a:xfrm rot="16200000">
            <a:off x="-358954" y="2390887"/>
            <a:ext cx="1587500" cy="369332"/>
          </a:xfrm>
          <a:prstGeom prst="rect">
            <a:avLst/>
          </a:prstGeom>
          <a:noFill/>
        </p:spPr>
        <p:txBody>
          <a:bodyPr wrap="square" rtlCol="0">
            <a:spAutoFit/>
          </a:bodyPr>
          <a:lstStyle/>
          <a:p>
            <a:pPr algn="ctr"/>
            <a:r>
              <a:rPr lang="en-US" b="1" dirty="0" smtClean="0">
                <a:solidFill>
                  <a:srgbClr val="008000"/>
                </a:solidFill>
              </a:rPr>
              <a:t>MWS GENE</a:t>
            </a:r>
            <a:endParaRPr lang="en-US" b="1" dirty="0">
              <a:solidFill>
                <a:srgbClr val="008000"/>
              </a:solidFill>
            </a:endParaRPr>
          </a:p>
        </p:txBody>
      </p:sp>
      <p:sp>
        <p:nvSpPr>
          <p:cNvPr id="6" name="TextBox 5"/>
          <p:cNvSpPr txBox="1"/>
          <p:nvPr/>
        </p:nvSpPr>
        <p:spPr>
          <a:xfrm rot="16200000">
            <a:off x="-358954" y="4992572"/>
            <a:ext cx="1587500" cy="369332"/>
          </a:xfrm>
          <a:prstGeom prst="rect">
            <a:avLst/>
          </a:prstGeom>
          <a:noFill/>
        </p:spPr>
        <p:txBody>
          <a:bodyPr wrap="square" rtlCol="0">
            <a:spAutoFit/>
          </a:bodyPr>
          <a:lstStyle/>
          <a:p>
            <a:pPr algn="ctr"/>
            <a:r>
              <a:rPr lang="en-US" b="1" dirty="0" smtClean="0">
                <a:solidFill>
                  <a:srgbClr val="FF0000"/>
                </a:solidFill>
              </a:rPr>
              <a:t>LWS GENE</a:t>
            </a:r>
            <a:endParaRPr lang="en-US" b="1" dirty="0">
              <a:solidFill>
                <a:srgbClr val="FF0000"/>
              </a:solidFill>
            </a:endParaRPr>
          </a:p>
        </p:txBody>
      </p:sp>
      <p:sp>
        <p:nvSpPr>
          <p:cNvPr id="9" name="Content Placeholder 2"/>
          <p:cNvSpPr txBox="1">
            <a:spLocks/>
          </p:cNvSpPr>
          <p:nvPr/>
        </p:nvSpPr>
        <p:spPr>
          <a:xfrm>
            <a:off x="604130" y="4057112"/>
            <a:ext cx="8082670" cy="2682278"/>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Font typeface="Arial"/>
              <a:buNone/>
            </a:pPr>
            <a:r>
              <a:rPr lang="en-US" sz="1200" dirty="0" smtClean="0">
                <a:latin typeface="Courier New" panose="02070309020205020404" pitchFamily="49" charset="0"/>
                <a:cs typeface="Courier New" panose="02070309020205020404" pitchFamily="49" charset="0"/>
              </a:rPr>
              <a:t>atggcccagcagtggagcctccaaaggctcgcaggccgccatccgcaggacagctatgaggacagcacccagtccagcatcttcacctacaccaacagcaactccaccagaggccccttcgaaggcccgaattaccacatcgctcccagatgggtgtaccacctcaccagtgtctggatgatctttgtggtcattgcatccgtcttcacaaatgggcttgtgctggcggccaccatgaagttcaagaagctgcgccacccgctgaactggatcctggtgaacctggcggtcgctgacctggcagagaccgtcatcgccagcactatcagcgttgtgaaccaggtctatggctacttcgtgctgggccaccctatgtgtgtcctggagggctacaccgtctccctgtgtgggatcacaggtctctggtctctggccatcatttcctgggagaggtggctggtggtgtgcaagccctttggcaatgtgagatttgatgccaagctggccatcgtgggcattgccttctcctggatctggtctgctgtgtggacagccccgcccatctttggttggagcaggtactggccccacggcctgaagacttcatgcggcccagacgtgttcagcggcagctcgtaccccggggtgcagtcttacatgattgtcctcatggtcacctgctgcatcaccccactcagcatcatcgtgctctgctacctccaagtgtggctggccatccgagcggtggcaaagcagcagaaagagtctgaatccacccagaaggcagagaaggaagtgacgcgcatggtggtggtgatggtcctggcatactgcttctgctggggaccatacaccttcttcgcatgctttgctgctgccaaccctggctaccccttccaccctttgatggctgccctgccggccttctttgccaaaagtgccactatctacaaccccgttatctatgtctttatgaaccggcagtttcgaaactgcatcttgcagcttttcgggaagaaggttgacgatggctctgaactctccagcgcctccaaaacggaggtctcatctgtgtcctcggtatcgcctgcatga</a:t>
            </a:r>
            <a:endParaRPr lang="en-US" sz="1200"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2740874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9"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rgbClr val="008000"/>
                </a:solidFill>
              </a:rPr>
              <a:t>MWS </a:t>
            </a:r>
            <a:r>
              <a:rPr lang="en-US" dirty="0"/>
              <a:t>Opsin Gene vs. </a:t>
            </a:r>
            <a:r>
              <a:rPr lang="en-US" b="1" dirty="0">
                <a:solidFill>
                  <a:srgbClr val="FF0000"/>
                </a:solidFill>
              </a:rPr>
              <a:t>LWS</a:t>
            </a:r>
            <a:r>
              <a:rPr lang="en-US" dirty="0">
                <a:solidFill>
                  <a:srgbClr val="FF0000"/>
                </a:solidFill>
              </a:rPr>
              <a:t> </a:t>
            </a:r>
            <a:r>
              <a:rPr lang="en-US" dirty="0"/>
              <a:t>Opsin Gene</a:t>
            </a:r>
            <a:br>
              <a:rPr lang="en-US" dirty="0"/>
            </a:br>
            <a:r>
              <a:rPr lang="en-US" sz="1600" dirty="0"/>
              <a:t>(mutations at the nucleotide level that result in protein functional changes)</a:t>
            </a:r>
            <a:endParaRPr lang="en-US" dirty="0"/>
          </a:p>
        </p:txBody>
      </p:sp>
      <p:sp>
        <p:nvSpPr>
          <p:cNvPr id="3" name="Content Placeholder 2"/>
          <p:cNvSpPr>
            <a:spLocks noGrp="1"/>
          </p:cNvSpPr>
          <p:nvPr>
            <p:ph idx="1"/>
          </p:nvPr>
        </p:nvSpPr>
        <p:spPr>
          <a:xfrm>
            <a:off x="604130" y="1421769"/>
            <a:ext cx="8082670" cy="2682278"/>
          </a:xfrm>
        </p:spPr>
        <p:txBody>
          <a:bodyPr>
            <a:noAutofit/>
          </a:bodyPr>
          <a:lstStyle/>
          <a:p>
            <a:pPr marL="0" indent="0">
              <a:spcBef>
                <a:spcPts val="0"/>
              </a:spcBef>
              <a:buNone/>
            </a:pPr>
            <a:r>
              <a:rPr lang="en-US" sz="1200" dirty="0" smtClean="0">
                <a:latin typeface="Courier New" panose="02070309020205020404" pitchFamily="49" charset="0"/>
                <a:cs typeface="Courier New" panose="02070309020205020404" pitchFamily="49" charset="0"/>
              </a:rPr>
              <a:t>atggcccagcagtggagcctccaaaggctcgcaggccgccatccgcaggacagctatgaggacagcacccagtccagcatcttcacctacaccaacagcaactccaccagaggccccttcgaaggcccgaattaccacatcgctcccagatgggtgtaccacctcaccagtgtctggatgatctttgtggtcattgcatccgtcttcacaaatgggcttgtgctggcggccaccatgaagttcaagaagctgcgccacccgctgaactggatcctggtgaacctggcggtcgctgacctggcagagaccgtcatcgccagcactatcagcgttgtgaaccaggtctatggctacttcgtgctgggccaccctatgtgtgtcctggagggctacaccgtctccctgtgtgggatcacaggtctctggtctctggccatcatttcctgggagaggtggctggtggtgtgcaagccctttggcaatgtgagatttgatgccaagctggccatcgtgggcattgccttctcctggatctgtgG</a:t>
            </a:r>
            <a:r>
              <a:rPr lang="en-US" sz="1200" b="1" dirty="0" smtClean="0">
                <a:solidFill>
                  <a:srgbClr val="FF0000"/>
                </a:solidFill>
                <a:latin typeface="Courier New" panose="02070309020205020404" pitchFamily="49" charset="0"/>
                <a:cs typeface="Courier New" panose="02070309020205020404" pitchFamily="49" charset="0"/>
              </a:rPr>
              <a:t>G</a:t>
            </a:r>
            <a:r>
              <a:rPr lang="en-US" sz="1200" dirty="0" smtClean="0">
                <a:latin typeface="Courier New" panose="02070309020205020404" pitchFamily="49" charset="0"/>
                <a:cs typeface="Courier New" panose="02070309020205020404" pitchFamily="49" charset="0"/>
              </a:rPr>
              <a:t>ctgctgtgtggacagccccgcccatctttggttggagcaggtactggccccacggcctgaagacttcatgcggcccagacgtgttcagcggcagctcgtaccccggggtgcagtcttacatgattgtcctcatggtcacctgctgcatcaccccactcagcatcatcgtgctctgctacctccaagtgtggctggccatccgagcggtggcaaagcagcagaaagagtctgaatccacccagaaggcagagaaggaagtgacgcgcatggtggtggtgatggtcctggcat</a:t>
            </a:r>
            <a:r>
              <a:rPr lang="en-US" sz="1200" b="1" dirty="0" smtClean="0">
                <a:solidFill>
                  <a:srgbClr val="FF0000"/>
                </a:solidFill>
                <a:latin typeface="Courier New" panose="02070309020205020404" pitchFamily="49" charset="0"/>
                <a:cs typeface="Courier New" panose="02070309020205020404" pitchFamily="49" charset="0"/>
              </a:rPr>
              <a:t>T</a:t>
            </a:r>
            <a:r>
              <a:rPr lang="en-US" sz="1200" dirty="0" smtClean="0">
                <a:latin typeface="Courier New" panose="02070309020205020404" pitchFamily="49" charset="0"/>
                <a:cs typeface="Courier New" panose="02070309020205020404" pitchFamily="49" charset="0"/>
              </a:rPr>
              <a:t>ctgcttctgctggggaccatac</a:t>
            </a:r>
            <a:r>
              <a:rPr lang="en-US" sz="1200" b="1" dirty="0" smtClean="0">
                <a:solidFill>
                  <a:srgbClr val="FF0000"/>
                </a:solidFill>
                <a:latin typeface="Courier New" panose="02070309020205020404" pitchFamily="49" charset="0"/>
                <a:cs typeface="Courier New" panose="02070309020205020404" pitchFamily="49" charset="0"/>
              </a:rPr>
              <a:t>G</a:t>
            </a:r>
            <a:r>
              <a:rPr lang="en-US" sz="1200" dirty="0" smtClean="0">
                <a:latin typeface="Courier New" panose="02070309020205020404" pitchFamily="49" charset="0"/>
                <a:cs typeface="Courier New" panose="02070309020205020404" pitchFamily="49" charset="0"/>
              </a:rPr>
              <a:t>ccttcttcgcatgctttgctgctgccaaccctggctaccccttccaccctttgatggctgccctgccggccttctttgccaaaagtgccactatctacaaccccgttatctatgtctttatgaaccggcagtttcgaaactgcatcttgcagcttttcgggaagaaggttgacgatggctctgaactctccagcgcctccaaaacggaggtctcatctgtgtcctcggtatcgcctgcatga</a:t>
            </a:r>
            <a:endParaRPr lang="en-US" sz="1200" dirty="0">
              <a:latin typeface="Courier New" panose="02070309020205020404" pitchFamily="49" charset="0"/>
              <a:cs typeface="Courier New" panose="02070309020205020404" pitchFamily="49" charset="0"/>
            </a:endParaRPr>
          </a:p>
        </p:txBody>
      </p:sp>
      <p:sp>
        <p:nvSpPr>
          <p:cNvPr id="4" name="TextBox 3"/>
          <p:cNvSpPr txBox="1"/>
          <p:nvPr/>
        </p:nvSpPr>
        <p:spPr>
          <a:xfrm rot="16200000">
            <a:off x="-358954" y="2390887"/>
            <a:ext cx="1587500" cy="369332"/>
          </a:xfrm>
          <a:prstGeom prst="rect">
            <a:avLst/>
          </a:prstGeom>
          <a:noFill/>
        </p:spPr>
        <p:txBody>
          <a:bodyPr wrap="square" rtlCol="0">
            <a:spAutoFit/>
          </a:bodyPr>
          <a:lstStyle/>
          <a:p>
            <a:pPr algn="ctr"/>
            <a:r>
              <a:rPr lang="en-US" b="1" dirty="0" smtClean="0">
                <a:solidFill>
                  <a:srgbClr val="008000"/>
                </a:solidFill>
              </a:rPr>
              <a:t>MWS GENE</a:t>
            </a:r>
            <a:endParaRPr lang="en-US" b="1" dirty="0">
              <a:solidFill>
                <a:srgbClr val="008000"/>
              </a:solidFill>
            </a:endParaRPr>
          </a:p>
        </p:txBody>
      </p:sp>
      <p:sp>
        <p:nvSpPr>
          <p:cNvPr id="6" name="TextBox 5"/>
          <p:cNvSpPr txBox="1"/>
          <p:nvPr/>
        </p:nvSpPr>
        <p:spPr>
          <a:xfrm rot="16200000">
            <a:off x="-358954" y="4992572"/>
            <a:ext cx="1587500" cy="369332"/>
          </a:xfrm>
          <a:prstGeom prst="rect">
            <a:avLst/>
          </a:prstGeom>
          <a:noFill/>
        </p:spPr>
        <p:txBody>
          <a:bodyPr wrap="square" rtlCol="0">
            <a:spAutoFit/>
          </a:bodyPr>
          <a:lstStyle/>
          <a:p>
            <a:pPr algn="ctr"/>
            <a:r>
              <a:rPr lang="en-US" b="1" dirty="0" smtClean="0">
                <a:solidFill>
                  <a:srgbClr val="FF0000"/>
                </a:solidFill>
              </a:rPr>
              <a:t>LWS GENE</a:t>
            </a:r>
            <a:endParaRPr lang="en-US" b="1" dirty="0">
              <a:solidFill>
                <a:srgbClr val="FF0000"/>
              </a:solidFill>
            </a:endParaRPr>
          </a:p>
        </p:txBody>
      </p:sp>
      <p:sp>
        <p:nvSpPr>
          <p:cNvPr id="9" name="Content Placeholder 2"/>
          <p:cNvSpPr txBox="1">
            <a:spLocks/>
          </p:cNvSpPr>
          <p:nvPr/>
        </p:nvSpPr>
        <p:spPr>
          <a:xfrm>
            <a:off x="604130" y="4057112"/>
            <a:ext cx="8082670" cy="2682278"/>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Font typeface="Arial"/>
              <a:buNone/>
            </a:pPr>
            <a:r>
              <a:rPr lang="en-US" sz="1200" dirty="0" smtClean="0">
                <a:latin typeface="Courier New" panose="02070309020205020404" pitchFamily="49" charset="0"/>
                <a:cs typeface="Courier New" panose="02070309020205020404" pitchFamily="49" charset="0"/>
              </a:rPr>
              <a:t>atggcccagcagtggagcctccaaaggctcgcaggccgccatccgcaggacagctatgaggacagcacccagtccagcatcttcacctacaccaacagcaactccaccagaggccccttcgaaggcccgaattaccacatcgctcccagatgggtgtaccacctcaccagtgtctggatgatctttgtggtcattgcatccgtcttcacaaatgggcttgtgctggcggccaccatgaagttcaagaagctgcgccacccgctgaactggatcctggtgaacctggcggtcgctgacctggcagagaccgtcatcgccagcactatcagcgttgtgaaccaggtctatggctacttcgtgctgggccaccctatgtgtgtcctggagggctacaccgtctccctgtgtgggatcacaggtctctggtctctggccatcatttcctgggagaggtggctggtggtgtgcaagccctttggcaatgtgagatttgatgccaagctggccatcgtgggcattgccttctcctggatctgg</a:t>
            </a:r>
            <a:r>
              <a:rPr lang="en-US" sz="1200" b="1" dirty="0" smtClean="0">
                <a:solidFill>
                  <a:srgbClr val="FF0000"/>
                </a:solidFill>
                <a:latin typeface="Courier New" panose="02070309020205020404" pitchFamily="49" charset="0"/>
                <a:cs typeface="Courier New" panose="02070309020205020404" pitchFamily="49" charset="0"/>
              </a:rPr>
              <a:t>T</a:t>
            </a:r>
            <a:r>
              <a:rPr lang="en-US" sz="1200" dirty="0" smtClean="0">
                <a:latin typeface="Courier New" panose="02070309020205020404" pitchFamily="49" charset="0"/>
                <a:cs typeface="Courier New" panose="02070309020205020404" pitchFamily="49" charset="0"/>
              </a:rPr>
              <a:t>ctgctgtgtggacagccccgcccatctttggttggagcaggtactggccccacggcctgaagacttcatgcggcccagacgtgttcagcggcagctcgtaccccggggtgcagtcttacatgattgtcctcatggtcacctgctgcatcaccccactcagcatcatcgtgctctgctacctccaagtgtggctggccatccgagcggtggcaaagcagcagaaagagtctgaatccacccagaaggcagagaaggaagtgacgcgcatggtggtggtgatggtcctggcat</a:t>
            </a:r>
            <a:r>
              <a:rPr lang="en-US" sz="1200" b="1" dirty="0" smtClean="0">
                <a:solidFill>
                  <a:srgbClr val="FF0000"/>
                </a:solidFill>
                <a:latin typeface="Courier New" panose="02070309020205020404" pitchFamily="49" charset="0"/>
                <a:cs typeface="Courier New" panose="02070309020205020404" pitchFamily="49" charset="0"/>
              </a:rPr>
              <a:t>A</a:t>
            </a:r>
            <a:r>
              <a:rPr lang="en-US" sz="1200" dirty="0" smtClean="0">
                <a:latin typeface="Courier New" panose="02070309020205020404" pitchFamily="49" charset="0"/>
                <a:cs typeface="Courier New" panose="02070309020205020404" pitchFamily="49" charset="0"/>
              </a:rPr>
              <a:t>ctgcttctgctggggaccatac</a:t>
            </a:r>
            <a:r>
              <a:rPr lang="en-US" sz="1200" b="1" dirty="0" smtClean="0">
                <a:solidFill>
                  <a:srgbClr val="FF0000"/>
                </a:solidFill>
                <a:latin typeface="Courier New" panose="02070309020205020404" pitchFamily="49" charset="0"/>
                <a:cs typeface="Courier New" panose="02070309020205020404" pitchFamily="49" charset="0"/>
              </a:rPr>
              <a:t>A</a:t>
            </a:r>
            <a:r>
              <a:rPr lang="en-US" sz="1200" dirty="0" smtClean="0">
                <a:latin typeface="Courier New" panose="02070309020205020404" pitchFamily="49" charset="0"/>
                <a:cs typeface="Courier New" panose="02070309020205020404" pitchFamily="49" charset="0"/>
              </a:rPr>
              <a:t>ccttcttcgcatgctttgctgctgccaaccctggctaccccttccaccctttgatggctgccctgccggccttctttgccaaaagtgccactatctacaaccccgttatctatgtctttatgaaccggcagtttcgaaactgcatcttgcagcttttcgggaagaaggttgacgatggctctgaactctccagcgcctccaaaacggaggtctcatctgtgtcctcggtatcgcctgcatga</a:t>
            </a:r>
            <a:endParaRPr lang="en-US" sz="1200"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2786079954"/>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rgbClr val="008000"/>
                </a:solidFill>
              </a:rPr>
              <a:t>MWS </a:t>
            </a:r>
            <a:r>
              <a:rPr lang="en-US" dirty="0" smtClean="0"/>
              <a:t>Opsin Gene vs. </a:t>
            </a:r>
            <a:r>
              <a:rPr lang="en-US" b="1" dirty="0" smtClean="0">
                <a:solidFill>
                  <a:srgbClr val="FF0000"/>
                </a:solidFill>
              </a:rPr>
              <a:t>LWS</a:t>
            </a:r>
            <a:r>
              <a:rPr lang="en-US" dirty="0" smtClean="0">
                <a:solidFill>
                  <a:srgbClr val="FF0000"/>
                </a:solidFill>
              </a:rPr>
              <a:t> </a:t>
            </a:r>
            <a:r>
              <a:rPr lang="en-US" dirty="0" smtClean="0"/>
              <a:t>Opsin Gene</a:t>
            </a:r>
            <a:br>
              <a:rPr lang="en-US" dirty="0" smtClean="0"/>
            </a:br>
            <a:r>
              <a:rPr lang="en-US" sz="1600" dirty="0"/>
              <a:t>(mutations at the nucleotide level that result in protein functional changes)</a:t>
            </a:r>
            <a:endParaRPr lang="en-US" dirty="0"/>
          </a:p>
        </p:txBody>
      </p:sp>
      <p:sp>
        <p:nvSpPr>
          <p:cNvPr id="5" name="Content Placeholder 4"/>
          <p:cNvSpPr>
            <a:spLocks noGrp="1"/>
          </p:cNvSpPr>
          <p:nvPr>
            <p:ph idx="1"/>
          </p:nvPr>
        </p:nvSpPr>
        <p:spPr/>
        <p:txBody>
          <a:bodyPr/>
          <a:lstStyle/>
          <a:p>
            <a:pPr marL="0" indent="0" algn="ctr">
              <a:buNone/>
            </a:pPr>
            <a:r>
              <a:rPr lang="en-US" dirty="0" smtClean="0"/>
              <a:t>G </a:t>
            </a:r>
            <a:r>
              <a:rPr lang="en-US" dirty="0" smtClean="0">
                <a:sym typeface="Wingdings"/>
              </a:rPr>
              <a:t> T               T  A              G  A</a:t>
            </a:r>
          </a:p>
          <a:p>
            <a:pPr marL="0" indent="0" algn="ctr">
              <a:buNone/>
            </a:pPr>
            <a:endParaRPr lang="en-US" sz="1800" dirty="0" smtClean="0"/>
          </a:p>
          <a:p>
            <a:r>
              <a:rPr lang="en-US" dirty="0" smtClean="0"/>
              <a:t>Three simple substitution mutations change the properties of the opsin protein.</a:t>
            </a:r>
          </a:p>
          <a:p>
            <a:pPr marL="0" indent="0">
              <a:buNone/>
            </a:pPr>
            <a:endParaRPr lang="en-US" sz="1800" dirty="0" smtClean="0"/>
          </a:p>
          <a:p>
            <a:r>
              <a:rPr lang="en-US" dirty="0" smtClean="0"/>
              <a:t>Now, rather than being maximally stimulated at ~534nm, the resulting opsin protein is maximally stimulated at ~564nm.</a:t>
            </a:r>
            <a:endParaRPr lang="en-US" dirty="0"/>
          </a:p>
        </p:txBody>
      </p:sp>
    </p:spTree>
    <p:extLst>
      <p:ext uri="{BB962C8B-B14F-4D97-AF65-F5344CB8AC3E}">
        <p14:creationId xmlns:p14="http://schemas.microsoft.com/office/powerpoint/2010/main" val="408323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Color Vision </a:t>
            </a:r>
            <a:r>
              <a:rPr lang="en-US" dirty="0" smtClean="0"/>
              <a:t>in </a:t>
            </a:r>
            <a:r>
              <a:rPr lang="en-US" dirty="0"/>
              <a:t>Monkeys</a:t>
            </a:r>
          </a:p>
        </p:txBody>
      </p:sp>
      <p:sp>
        <p:nvSpPr>
          <p:cNvPr id="3" name="Content Placeholder 2"/>
          <p:cNvSpPr>
            <a:spLocks noGrp="1"/>
          </p:cNvSpPr>
          <p:nvPr>
            <p:ph sz="half" idx="1"/>
          </p:nvPr>
        </p:nvSpPr>
        <p:spPr>
          <a:xfrm>
            <a:off x="4953000" y="1447800"/>
            <a:ext cx="4038600" cy="4953000"/>
          </a:xfrm>
        </p:spPr>
        <p:txBody>
          <a:bodyPr>
            <a:normAutofit lnSpcReduction="10000"/>
          </a:bodyPr>
          <a:lstStyle/>
          <a:p>
            <a:endParaRPr lang="en-US" dirty="0" smtClean="0"/>
          </a:p>
          <a:p>
            <a:endParaRPr lang="en-US" dirty="0"/>
          </a:p>
          <a:p>
            <a:endParaRPr lang="en-US" dirty="0" smtClean="0"/>
          </a:p>
          <a:p>
            <a:endParaRPr lang="en-US" dirty="0"/>
          </a:p>
          <a:p>
            <a:endParaRPr lang="en-US" dirty="0" smtClean="0"/>
          </a:p>
          <a:p>
            <a:endParaRPr lang="en-US" dirty="0" smtClean="0"/>
          </a:p>
          <a:p>
            <a:endParaRPr lang="en-US" dirty="0"/>
          </a:p>
          <a:p>
            <a:pPr marL="0" indent="0">
              <a:buNone/>
            </a:pPr>
            <a:endParaRPr lang="en-US" sz="2200" dirty="0"/>
          </a:p>
          <a:p>
            <a:pPr marL="0" indent="0">
              <a:buNone/>
            </a:pPr>
            <a:r>
              <a:rPr lang="en-US" sz="2200" b="1" u="sng" dirty="0" smtClean="0"/>
              <a:t>Species</a:t>
            </a:r>
            <a:r>
              <a:rPr lang="en-US" sz="2200" b="1" dirty="0" smtClean="0"/>
              <a:t>: </a:t>
            </a:r>
            <a:r>
              <a:rPr lang="en-US" sz="2200" dirty="0" smtClean="0"/>
              <a:t>Black Squirrel Monkey</a:t>
            </a:r>
          </a:p>
          <a:p>
            <a:pPr marL="0" indent="0">
              <a:buNone/>
            </a:pPr>
            <a:r>
              <a:rPr lang="en-US" sz="2200" b="1" u="sng" dirty="0" smtClean="0"/>
              <a:t>Lives</a:t>
            </a:r>
            <a:r>
              <a:rPr lang="en-US" sz="2200" b="1" dirty="0" smtClean="0"/>
              <a:t>: </a:t>
            </a:r>
            <a:r>
              <a:rPr lang="en-US" sz="2200" dirty="0" smtClean="0"/>
              <a:t>Central and South America</a:t>
            </a:r>
          </a:p>
          <a:p>
            <a:pPr marL="0" indent="0">
              <a:buNone/>
            </a:pPr>
            <a:r>
              <a:rPr lang="en-US" sz="2200" b="1" u="sng" dirty="0" smtClean="0"/>
              <a:t>Vision</a:t>
            </a:r>
            <a:r>
              <a:rPr lang="en-US" sz="2200" b="1" dirty="0" smtClean="0"/>
              <a:t>: </a:t>
            </a:r>
            <a:r>
              <a:rPr lang="en-US" sz="2200" dirty="0" smtClean="0"/>
              <a:t>Dichromatic vision</a:t>
            </a:r>
            <a:endParaRPr lang="en-US" sz="2200" dirty="0"/>
          </a:p>
        </p:txBody>
      </p:sp>
      <p:sp>
        <p:nvSpPr>
          <p:cNvPr id="13" name="Content Placeholder 2"/>
          <p:cNvSpPr>
            <a:spLocks noGrp="1"/>
          </p:cNvSpPr>
          <p:nvPr>
            <p:ph sz="half" idx="1"/>
          </p:nvPr>
        </p:nvSpPr>
        <p:spPr>
          <a:xfrm>
            <a:off x="609600" y="1443238"/>
            <a:ext cx="4038600" cy="4953000"/>
          </a:xfrm>
        </p:spPr>
        <p:txBody>
          <a:bodyPr>
            <a:normAutofit lnSpcReduction="10000"/>
          </a:bodyPr>
          <a:lstStyle/>
          <a:p>
            <a:endParaRPr lang="en-US" dirty="0" smtClean="0"/>
          </a:p>
          <a:p>
            <a:endParaRPr lang="en-US" dirty="0"/>
          </a:p>
          <a:p>
            <a:endParaRPr lang="en-US" dirty="0" smtClean="0"/>
          </a:p>
          <a:p>
            <a:endParaRPr lang="en-US" dirty="0"/>
          </a:p>
          <a:p>
            <a:endParaRPr lang="en-US" dirty="0" smtClean="0"/>
          </a:p>
          <a:p>
            <a:endParaRPr lang="en-US" dirty="0" smtClean="0"/>
          </a:p>
          <a:p>
            <a:endParaRPr lang="en-US" dirty="0"/>
          </a:p>
          <a:p>
            <a:pPr marL="0" indent="0">
              <a:buNone/>
            </a:pPr>
            <a:endParaRPr lang="en-US" sz="2200" dirty="0"/>
          </a:p>
          <a:p>
            <a:pPr marL="0" indent="0">
              <a:buNone/>
            </a:pPr>
            <a:r>
              <a:rPr lang="en-US" sz="2200" b="1" u="sng" dirty="0" smtClean="0"/>
              <a:t>Species</a:t>
            </a:r>
            <a:r>
              <a:rPr lang="en-US" sz="2200" b="1" dirty="0" smtClean="0"/>
              <a:t>: </a:t>
            </a:r>
            <a:r>
              <a:rPr lang="en-US" sz="2200" dirty="0" smtClean="0"/>
              <a:t>Japanese Macaque</a:t>
            </a:r>
          </a:p>
          <a:p>
            <a:pPr marL="0" indent="0">
              <a:buNone/>
            </a:pPr>
            <a:r>
              <a:rPr lang="en-US" sz="2200" b="1" u="sng" dirty="0" smtClean="0"/>
              <a:t>Lives</a:t>
            </a:r>
            <a:r>
              <a:rPr lang="en-US" sz="2200" b="1" dirty="0" smtClean="0"/>
              <a:t>: </a:t>
            </a:r>
            <a:r>
              <a:rPr lang="en-US" sz="2200" dirty="0" smtClean="0"/>
              <a:t>Asia</a:t>
            </a:r>
          </a:p>
          <a:p>
            <a:pPr marL="0" indent="0">
              <a:buNone/>
            </a:pPr>
            <a:r>
              <a:rPr lang="en-US" sz="2200" b="1" u="sng" dirty="0" smtClean="0"/>
              <a:t>Vision</a:t>
            </a:r>
            <a:r>
              <a:rPr lang="en-US" sz="2200" b="1" dirty="0" smtClean="0"/>
              <a:t>: </a:t>
            </a:r>
            <a:r>
              <a:rPr lang="en-US" sz="2200" dirty="0" smtClean="0"/>
              <a:t>Trichromatic vision</a:t>
            </a:r>
            <a:endParaRPr lang="en-US" sz="2200" dirty="0"/>
          </a:p>
        </p:txBody>
      </p:sp>
      <p:pic>
        <p:nvPicPr>
          <p:cNvPr id="12" name="Picture 1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85600" y="1443238"/>
            <a:ext cx="2667000" cy="3251200"/>
          </a:xfrm>
          <a:prstGeom prst="rect">
            <a:avLst/>
          </a:prstGeom>
        </p:spPr>
      </p:pic>
      <p:pic>
        <p:nvPicPr>
          <p:cNvPr id="16" name="Picture 1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40270" y="1468837"/>
            <a:ext cx="2667000" cy="3251201"/>
          </a:xfrm>
          <a:prstGeom prst="rect">
            <a:avLst/>
          </a:prstGeom>
        </p:spPr>
      </p:pic>
    </p:spTree>
    <p:extLst>
      <p:ext uri="{BB962C8B-B14F-4D97-AF65-F5344CB8AC3E}">
        <p14:creationId xmlns:p14="http://schemas.microsoft.com/office/powerpoint/2010/main" val="4132172452"/>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difference does this make at the protein level? </a:t>
            </a:r>
            <a:endParaRPr lang="en-US" dirty="0"/>
          </a:p>
        </p:txBody>
      </p:sp>
      <p:pic>
        <p:nvPicPr>
          <p:cNvPr id="4" name="Picture 3" descr="410px-Cone-response.svg.png"/>
          <p:cNvPicPr>
            <a:picLocks noChangeAspect="1"/>
          </p:cNvPicPr>
          <p:nvPr/>
        </p:nvPicPr>
        <p:blipFill>
          <a:blip r:embed="rId2"/>
          <a:stretch>
            <a:fillRect/>
          </a:stretch>
        </p:blipFill>
        <p:spPr>
          <a:xfrm>
            <a:off x="464805" y="1893699"/>
            <a:ext cx="7964276" cy="4022386"/>
          </a:xfrm>
          <a:prstGeom prst="rect">
            <a:avLst/>
          </a:prstGeom>
        </p:spPr>
      </p:pic>
    </p:spTree>
    <p:extLst>
      <p:ext uri="{BB962C8B-B14F-4D97-AF65-F5344CB8AC3E}">
        <p14:creationId xmlns:p14="http://schemas.microsoft.com/office/powerpoint/2010/main" val="2431915039"/>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Evolution of </a:t>
            </a:r>
            <a:r>
              <a:rPr lang="en-US" dirty="0" smtClean="0">
                <a:solidFill>
                  <a:srgbClr val="FF0000"/>
                </a:solidFill>
              </a:rPr>
              <a:t>LWS</a:t>
            </a:r>
            <a:r>
              <a:rPr lang="en-US" dirty="0" smtClean="0"/>
              <a:t> Opsin Gene</a:t>
            </a:r>
            <a:endParaRPr lang="en-US" dirty="0"/>
          </a:p>
        </p:txBody>
      </p:sp>
      <p:sp>
        <p:nvSpPr>
          <p:cNvPr id="50" name="Content Placeholder 2"/>
          <p:cNvSpPr>
            <a:spLocks noGrp="1"/>
          </p:cNvSpPr>
          <p:nvPr>
            <p:ph idx="1"/>
          </p:nvPr>
        </p:nvSpPr>
        <p:spPr>
          <a:xfrm>
            <a:off x="270932" y="1600200"/>
            <a:ext cx="4038600" cy="4827221"/>
          </a:xfrm>
        </p:spPr>
        <p:txBody>
          <a:bodyPr>
            <a:normAutofit/>
          </a:bodyPr>
          <a:lstStyle/>
          <a:p>
            <a:pPr marL="0" indent="0">
              <a:buNone/>
            </a:pPr>
            <a:r>
              <a:rPr lang="en-US" sz="3400" dirty="0" smtClean="0"/>
              <a:t>The </a:t>
            </a:r>
            <a:r>
              <a:rPr lang="en-US" sz="3400" dirty="0">
                <a:solidFill>
                  <a:srgbClr val="FF0000"/>
                </a:solidFill>
              </a:rPr>
              <a:t>LWS</a:t>
            </a:r>
            <a:r>
              <a:rPr lang="en-US" sz="3400" dirty="0"/>
              <a:t> </a:t>
            </a:r>
            <a:r>
              <a:rPr lang="en-US" sz="3400" dirty="0" smtClean="0"/>
              <a:t>gene arose through gene duplication and gene mutation of the </a:t>
            </a:r>
            <a:r>
              <a:rPr lang="en-US" sz="3400" dirty="0" smtClean="0">
                <a:solidFill>
                  <a:srgbClr val="008000"/>
                </a:solidFill>
              </a:rPr>
              <a:t>MWS</a:t>
            </a:r>
            <a:r>
              <a:rPr lang="en-US" sz="3400" dirty="0" smtClean="0"/>
              <a:t> gene on the X-chromosome.</a:t>
            </a:r>
            <a:endParaRPr lang="en-US" sz="3400" dirty="0"/>
          </a:p>
        </p:txBody>
      </p:sp>
      <p:pic>
        <p:nvPicPr>
          <p:cNvPr id="5" name="Picture 3" descr="C:\Users\PWhite\Dropbox\Evo-Ed Website\EvoEd_Images\Primate\duplication_mutation.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410075" y="1257299"/>
            <a:ext cx="4666388" cy="554587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747793395"/>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150078"/>
          </a:xfrm>
        </p:spPr>
        <p:txBody>
          <a:bodyPr>
            <a:noAutofit/>
          </a:bodyPr>
          <a:lstStyle/>
          <a:p>
            <a:r>
              <a:rPr lang="en-US" sz="3600" dirty="0" smtClean="0"/>
              <a:t>Clicker Question: Fact or Fiction? </a:t>
            </a:r>
            <a:br>
              <a:rPr lang="en-US" sz="3600" dirty="0" smtClean="0"/>
            </a:br>
            <a:r>
              <a:rPr lang="en-US" sz="3600" dirty="0" smtClean="0"/>
              <a:t>A monkey researcher in South America discovered that some monkey females are trichromatic.</a:t>
            </a:r>
            <a:endParaRPr lang="en-US" sz="3600" dirty="0"/>
          </a:p>
        </p:txBody>
      </p:sp>
      <p:sp>
        <p:nvSpPr>
          <p:cNvPr id="3" name="Content Placeholder 2"/>
          <p:cNvSpPr>
            <a:spLocks noGrp="1"/>
          </p:cNvSpPr>
          <p:nvPr>
            <p:ph idx="1"/>
          </p:nvPr>
        </p:nvSpPr>
        <p:spPr>
          <a:xfrm>
            <a:off x="457200" y="2636397"/>
            <a:ext cx="8229600" cy="3489766"/>
          </a:xfrm>
        </p:spPr>
        <p:txBody>
          <a:bodyPr/>
          <a:lstStyle/>
          <a:p>
            <a:pPr marL="514350" indent="-514350">
              <a:buAutoNum type="arabicPeriod"/>
            </a:pPr>
            <a:r>
              <a:rPr lang="en-US" dirty="0" smtClean="0"/>
              <a:t>Definitely Fact</a:t>
            </a:r>
          </a:p>
          <a:p>
            <a:pPr marL="514350" indent="-514350">
              <a:buAutoNum type="arabicPeriod"/>
            </a:pPr>
            <a:r>
              <a:rPr lang="en-US" dirty="0" smtClean="0"/>
              <a:t>Possibly Fact</a:t>
            </a:r>
          </a:p>
          <a:p>
            <a:pPr marL="514350" indent="-514350">
              <a:buAutoNum type="arabicPeriod"/>
            </a:pPr>
            <a:r>
              <a:rPr lang="en-US" dirty="0" smtClean="0"/>
              <a:t>Possibly Fiction</a:t>
            </a:r>
          </a:p>
          <a:p>
            <a:pPr marL="514350" indent="-514350">
              <a:buAutoNum type="arabicPeriod"/>
            </a:pPr>
            <a:r>
              <a:rPr lang="en-US" dirty="0" smtClean="0"/>
              <a:t>Definitely Fiction</a:t>
            </a:r>
            <a:endParaRPr lang="en-US" dirty="0"/>
          </a:p>
        </p:txBody>
      </p:sp>
    </p:spTree>
    <p:extLst>
      <p:ext uri="{BB962C8B-B14F-4D97-AF65-F5344CB8AC3E}">
        <p14:creationId xmlns:p14="http://schemas.microsoft.com/office/powerpoint/2010/main" val="4129686528"/>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Case of Trichromatic Females</a:t>
            </a:r>
            <a:endParaRPr lang="en-US" dirty="0"/>
          </a:p>
        </p:txBody>
      </p:sp>
      <p:pic>
        <p:nvPicPr>
          <p:cNvPr id="9218" name="Picture 2" descr="C:\Users\PWhite\Dropbox\Evo-Ed Website\EvoEd_Images\Primate\evoEd_chromX1X2.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863408" y="1162049"/>
            <a:ext cx="1908913" cy="552450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318075023"/>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extBox 45"/>
          <p:cNvSpPr txBox="1"/>
          <p:nvPr/>
        </p:nvSpPr>
        <p:spPr>
          <a:xfrm>
            <a:off x="238324" y="591623"/>
            <a:ext cx="8423235" cy="1200329"/>
          </a:xfrm>
          <a:prstGeom prst="rect">
            <a:avLst/>
          </a:prstGeom>
          <a:noFill/>
        </p:spPr>
        <p:txBody>
          <a:bodyPr wrap="square" rtlCol="0">
            <a:spAutoFit/>
          </a:bodyPr>
          <a:lstStyle/>
          <a:p>
            <a:pPr algn="ctr"/>
            <a:r>
              <a:rPr lang="en-US" sz="3600" dirty="0" smtClean="0"/>
              <a:t>Genes code for </a:t>
            </a:r>
            <a:r>
              <a:rPr lang="en-US" sz="3600" dirty="0" err="1" smtClean="0"/>
              <a:t>opsin</a:t>
            </a:r>
            <a:r>
              <a:rPr lang="en-US" sz="3600" dirty="0" smtClean="0"/>
              <a:t> proteins; the </a:t>
            </a:r>
            <a:r>
              <a:rPr lang="en-US" sz="3600" dirty="0" err="1" smtClean="0"/>
              <a:t>opsin</a:t>
            </a:r>
            <a:r>
              <a:rPr lang="en-US" sz="3600" dirty="0" smtClean="0"/>
              <a:t> proteins facilitate color vision. </a:t>
            </a:r>
            <a:endParaRPr lang="en-US" sz="3600" dirty="0"/>
          </a:p>
        </p:txBody>
      </p:sp>
      <p:pic>
        <p:nvPicPr>
          <p:cNvPr id="10242" name="Picture 2" descr="C:\Users\PWhite\Dropbox\Evo-Ed Website\EvoEd_Images\Primate\trichromatic fems geno to pheno.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38324" y="2036280"/>
            <a:ext cx="8666190" cy="414090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3007031052"/>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228600"/>
            <a:ext cx="8229600" cy="1676400"/>
          </a:xfrm>
        </p:spPr>
        <p:txBody>
          <a:bodyPr>
            <a:normAutofit fontScale="90000"/>
          </a:bodyPr>
          <a:lstStyle/>
          <a:p>
            <a:r>
              <a:rPr lang="en-US" sz="5400" dirty="0" smtClean="0"/>
              <a:t>The Phylogenetics of</a:t>
            </a:r>
            <a:br>
              <a:rPr lang="en-US" sz="5400" dirty="0" smtClean="0"/>
            </a:br>
            <a:r>
              <a:rPr lang="en-US" sz="5400" dirty="0" smtClean="0"/>
              <a:t>Color Vision in Monkeys</a:t>
            </a:r>
            <a:endParaRPr lang="en-US" sz="5400" dirty="0"/>
          </a:p>
        </p:txBody>
      </p:sp>
      <p:pic>
        <p:nvPicPr>
          <p:cNvPr id="2" name="Picture 1"/>
          <p:cNvPicPr>
            <a:picLocks noChangeAspect="1"/>
          </p:cNvPicPr>
          <p:nvPr/>
        </p:nvPicPr>
        <p:blipFill>
          <a:blip r:embed="rId3"/>
          <a:stretch>
            <a:fillRect/>
          </a:stretch>
        </p:blipFill>
        <p:spPr>
          <a:xfrm>
            <a:off x="2791962" y="2329915"/>
            <a:ext cx="5715000" cy="3007829"/>
          </a:xfrm>
          <a:prstGeom prst="rect">
            <a:avLst/>
          </a:prstGeom>
        </p:spPr>
      </p:pic>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457200" y="2423645"/>
            <a:ext cx="2342758" cy="2656355"/>
          </a:xfrm>
          <a:prstGeom prst="rect">
            <a:avLst/>
          </a:prstGeom>
        </p:spPr>
      </p:pic>
    </p:spTree>
    <p:extLst>
      <p:ext uri="{BB962C8B-B14F-4D97-AF65-F5344CB8AC3E}">
        <p14:creationId xmlns:p14="http://schemas.microsoft.com/office/powerpoint/2010/main" val="3661242087"/>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81000"/>
            <a:ext cx="8229600" cy="762000"/>
          </a:xfrm>
        </p:spPr>
        <p:txBody>
          <a:bodyPr>
            <a:noAutofit/>
          </a:bodyPr>
          <a:lstStyle/>
          <a:p>
            <a:r>
              <a:rPr lang="en-US" dirty="0" smtClean="0"/>
              <a:t>Biogeography of Global Monkeys</a:t>
            </a:r>
            <a:endParaRPr lang="en-US" dirty="0"/>
          </a:p>
        </p:txBody>
      </p:sp>
      <p:sp>
        <p:nvSpPr>
          <p:cNvPr id="23" name="TextBox 22"/>
          <p:cNvSpPr txBox="1"/>
          <p:nvPr/>
        </p:nvSpPr>
        <p:spPr>
          <a:xfrm>
            <a:off x="5915578" y="6644505"/>
            <a:ext cx="3228422" cy="200055"/>
          </a:xfrm>
          <a:prstGeom prst="rect">
            <a:avLst/>
          </a:prstGeom>
          <a:noFill/>
        </p:spPr>
        <p:txBody>
          <a:bodyPr wrap="square" rtlCol="0">
            <a:spAutoFit/>
          </a:bodyPr>
          <a:lstStyle/>
          <a:p>
            <a:pPr algn="ctr"/>
            <a:r>
              <a:rPr lang="en-US" sz="700" dirty="0" smtClean="0"/>
              <a:t>Photo: </a:t>
            </a:r>
            <a:r>
              <a:rPr lang="en-US" sz="700" dirty="0" err="1" smtClean="0"/>
              <a:t>Frans</a:t>
            </a:r>
            <a:r>
              <a:rPr lang="en-US" sz="700" dirty="0" smtClean="0"/>
              <a:t> de Waal, M </a:t>
            </a:r>
            <a:r>
              <a:rPr lang="en-US" sz="700" dirty="0" err="1" smtClean="0"/>
              <a:t>Arunprasaad</a:t>
            </a:r>
            <a:r>
              <a:rPr lang="en-US" sz="700" dirty="0" smtClean="0"/>
              <a:t>, D Wright, P </a:t>
            </a:r>
            <a:r>
              <a:rPr lang="en-US" sz="700" dirty="0" err="1" smtClean="0"/>
              <a:t>Gonnet</a:t>
            </a:r>
            <a:r>
              <a:rPr lang="en-US" sz="700" dirty="0" smtClean="0"/>
              <a:t>, L </a:t>
            </a:r>
            <a:r>
              <a:rPr lang="en-US" sz="700" dirty="0" err="1" smtClean="0"/>
              <a:t>DeVoldor</a:t>
            </a:r>
            <a:r>
              <a:rPr lang="en-US" sz="700" dirty="0" smtClean="0"/>
              <a:t>, W Endo</a:t>
            </a:r>
            <a:endParaRPr lang="en-US" sz="700" dirty="0"/>
          </a:p>
        </p:txBody>
      </p:sp>
      <p:pic>
        <p:nvPicPr>
          <p:cNvPr id="11266" name="Picture 2" descr="C:\Users\PWhite\Dropbox\Evo-Ed Website\EvoEd_Images\Primate\primates of new world.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650409" y="1150653"/>
            <a:ext cx="4140485" cy="5271911"/>
          </a:xfrm>
          <a:prstGeom prst="rect">
            <a:avLst/>
          </a:prstGeom>
          <a:noFill/>
          <a:extLst>
            <a:ext uri="{909E8E84-426E-40dd-AFC4-6F175D3DCCD1}">
              <a14:hiddenFill xmlns:a14="http://schemas.microsoft.com/office/drawing/2010/main" xmlns="">
                <a:solidFill>
                  <a:srgbClr val="FFFFFF"/>
                </a:solidFill>
              </a14:hiddenFill>
            </a:ext>
          </a:extLst>
        </p:spPr>
      </p:pic>
      <p:pic>
        <p:nvPicPr>
          <p:cNvPr id="11267" name="Picture 3" descr="C:\Users\PWhite\Dropbox\Evo-Ed Website\EvoEd_Images\Primate\primates of old world.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39486" y="1165960"/>
            <a:ext cx="4148138" cy="525660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327625750"/>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81000"/>
            <a:ext cx="8229600" cy="762000"/>
          </a:xfrm>
        </p:spPr>
        <p:txBody>
          <a:bodyPr>
            <a:noAutofit/>
          </a:bodyPr>
          <a:lstStyle/>
          <a:p>
            <a:r>
              <a:rPr lang="en-US" b="1" dirty="0" smtClean="0"/>
              <a:t>Monkeys of the World</a:t>
            </a:r>
            <a:endParaRPr lang="en-US" b="1" dirty="0"/>
          </a:p>
        </p:txBody>
      </p:sp>
      <p:pic>
        <p:nvPicPr>
          <p:cNvPr id="12290" name="Picture 2" descr="C:\Users\PWhite\Dropbox\Evo-Ed Website\EvoEd_Images\Primate\geo_genes.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15686" y="1273627"/>
            <a:ext cx="8430288" cy="522514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413654258"/>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2013-03-17_13-01-07.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15900" y="705017"/>
            <a:ext cx="8750300" cy="6102183"/>
          </a:xfrm>
          <a:prstGeom prst="rect">
            <a:avLst/>
          </a:prstGeom>
        </p:spPr>
      </p:pic>
      <p:sp>
        <p:nvSpPr>
          <p:cNvPr id="138" name="TextBox 137"/>
          <p:cNvSpPr txBox="1"/>
          <p:nvPr/>
        </p:nvSpPr>
        <p:spPr>
          <a:xfrm>
            <a:off x="-42760" y="0"/>
            <a:ext cx="8096165" cy="523220"/>
          </a:xfrm>
          <a:prstGeom prst="rect">
            <a:avLst/>
          </a:prstGeom>
          <a:noFill/>
        </p:spPr>
        <p:txBody>
          <a:bodyPr wrap="square" rtlCol="0">
            <a:spAutoFit/>
          </a:bodyPr>
          <a:lstStyle/>
          <a:p>
            <a:r>
              <a:rPr lang="en-US" sz="2800" b="1" smtClean="0"/>
              <a:t>Phylogenetics </a:t>
            </a:r>
            <a:r>
              <a:rPr lang="en-US" sz="2400" b="1" dirty="0" smtClean="0"/>
              <a:t>– </a:t>
            </a:r>
            <a:r>
              <a:rPr lang="en-US" sz="2400" smtClean="0"/>
              <a:t>Exploring Relationships </a:t>
            </a:r>
            <a:r>
              <a:rPr lang="en-US" sz="2400" dirty="0" smtClean="0"/>
              <a:t>Among Species</a:t>
            </a:r>
          </a:p>
        </p:txBody>
      </p:sp>
      <p:cxnSp>
        <p:nvCxnSpPr>
          <p:cNvPr id="167" name="Straight Connector 166"/>
          <p:cNvCxnSpPr/>
          <p:nvPr/>
        </p:nvCxnSpPr>
        <p:spPr>
          <a:xfrm>
            <a:off x="0" y="583083"/>
            <a:ext cx="914400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26110655"/>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908"/>
            <a:ext cx="8229600" cy="1143000"/>
          </a:xfrm>
        </p:spPr>
        <p:txBody>
          <a:bodyPr/>
          <a:lstStyle/>
          <a:p>
            <a:r>
              <a:rPr lang="en-US" dirty="0" smtClean="0"/>
              <a:t>Geology: Plate Tectonics and Drift</a:t>
            </a:r>
            <a:endParaRPr lang="en-US" dirty="0"/>
          </a:p>
        </p:txBody>
      </p:sp>
      <p:pic>
        <p:nvPicPr>
          <p:cNvPr id="4" name="Picture 3" descr="2013-03-17_13-05-01.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74650" y="1066800"/>
            <a:ext cx="8547100" cy="5740400"/>
          </a:xfrm>
          <a:prstGeom prst="rect">
            <a:avLst/>
          </a:prstGeom>
        </p:spPr>
      </p:pic>
    </p:spTree>
    <p:extLst>
      <p:ext uri="{BB962C8B-B14F-4D97-AF65-F5344CB8AC3E}">
        <p14:creationId xmlns:p14="http://schemas.microsoft.com/office/powerpoint/2010/main" val="5203124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11706</TotalTime>
  <Words>5313</Words>
  <Application>Microsoft Macintosh PowerPoint</Application>
  <PresentationFormat>On-screen Show (4:3)</PresentationFormat>
  <Paragraphs>809</Paragraphs>
  <Slides>115</Slides>
  <Notes>77</Notes>
  <HiddenSlides>5</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115</vt:i4>
      </vt:variant>
    </vt:vector>
  </HeadingPairs>
  <TitlesOfParts>
    <vt:vector size="122" baseType="lpstr">
      <vt:lpstr>Britannic Bold</vt:lpstr>
      <vt:lpstr>Calibri</vt:lpstr>
      <vt:lpstr>Courier New</vt:lpstr>
      <vt:lpstr>ＭＳ Ｐゴシック</vt:lpstr>
      <vt:lpstr>Wingdings</vt:lpstr>
      <vt:lpstr>Arial</vt:lpstr>
      <vt:lpstr>Office Theme</vt:lpstr>
      <vt:lpstr>The Case of  Color Vision Evolution in  New World Monkeys slide version 2.0</vt:lpstr>
      <vt:lpstr>About this Case:</vt:lpstr>
      <vt:lpstr>Copyright: Creative Commons Attribution-NonCommercial-ShareAlike 3.0 Unported (CC BY-NC-SA 3.0)</vt:lpstr>
      <vt:lpstr>Introduction</vt:lpstr>
      <vt:lpstr>The Natural History of Color Vision and Colorblindness</vt:lpstr>
      <vt:lpstr>What is colorblindness?</vt:lpstr>
      <vt:lpstr>Are You Colorblind?</vt:lpstr>
      <vt:lpstr>Color Vision in Monkeys</vt:lpstr>
      <vt:lpstr>Color Vision in Monkeys</vt:lpstr>
      <vt:lpstr>Color Vision in Monkeys</vt:lpstr>
      <vt:lpstr>Color Vision in Monkeys</vt:lpstr>
      <vt:lpstr>  What have you noticed?  Is there a relationship between color vision and continent of origin among monkey species?   </vt:lpstr>
      <vt:lpstr>Monkeys of the World</vt:lpstr>
      <vt:lpstr>Question</vt:lpstr>
      <vt:lpstr>The Ecology of Color Vision in Monkeys</vt:lpstr>
      <vt:lpstr>Ecology: Why Trichromatic Vision?</vt:lpstr>
      <vt:lpstr>Ecology: Why Trichromatic Vision?</vt:lpstr>
      <vt:lpstr>Ecology: Why Trichromatic Vision?</vt:lpstr>
      <vt:lpstr>Ecology: Why Trichromatic Vision?</vt:lpstr>
      <vt:lpstr>Ecology: Why Trichromatic Vision?</vt:lpstr>
      <vt:lpstr>Food Selection –  The Driver of Trichromacy Evolution?</vt:lpstr>
      <vt:lpstr>Food Selection</vt:lpstr>
      <vt:lpstr>Which peaches are ripe?</vt:lpstr>
      <vt:lpstr>Which peaches are ripe?</vt:lpstr>
      <vt:lpstr>Food Selection – The Research Part I</vt:lpstr>
      <vt:lpstr>Food Selection – The Research Part II</vt:lpstr>
      <vt:lpstr>Predict: What was the result of the Kix experiment?</vt:lpstr>
      <vt:lpstr>Food Selection – The Research Part II</vt:lpstr>
      <vt:lpstr>Food Selection – The Research Part II</vt:lpstr>
      <vt:lpstr>Online Food Foraging Game and Sim:</vt:lpstr>
      <vt:lpstr>If you were in a food-foraging competition, would having color vision give you an advantage over someone who was colorblind?</vt:lpstr>
      <vt:lpstr>If you were in a food-foraging competition, would having color vision give you an advantage over someone who was colorblind?</vt:lpstr>
      <vt:lpstr>Online Color-Vision Game</vt:lpstr>
      <vt:lpstr>Food Selection – The Research Part III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Cell Biology of Color Vision in Monkeys</vt:lpstr>
      <vt:lpstr>How Does Color Vision Work? Cell Biology </vt:lpstr>
      <vt:lpstr>How Does Color Vision Work?</vt:lpstr>
      <vt:lpstr>Three types of Cone Cell</vt:lpstr>
      <vt:lpstr>Chromatic Vision: Cone Cells</vt:lpstr>
      <vt:lpstr>PowerPoint Presentation</vt:lpstr>
      <vt:lpstr>PowerPoint Presentation</vt:lpstr>
      <vt:lpstr>PowerPoint Presentation</vt:lpstr>
      <vt:lpstr>PowerPoint Presentation</vt:lpstr>
      <vt:lpstr>PowerPoint Presentation</vt:lpstr>
      <vt:lpstr>The Role of Opsins</vt:lpstr>
      <vt:lpstr>How Does Color Vision Work?</vt:lpstr>
      <vt:lpstr>Chromatic Vision: Opsins</vt:lpstr>
      <vt:lpstr>Opsin Structure</vt:lpstr>
      <vt:lpstr>Opsin Response to Light </vt:lpstr>
      <vt:lpstr>Opsin Response to Light</vt:lpstr>
      <vt:lpstr>The Genetics of Color Vision in Monkeys</vt:lpstr>
      <vt:lpstr>The Genetics of Color Vision</vt:lpstr>
      <vt:lpstr>Location of Opsin Genes</vt:lpstr>
      <vt:lpstr>Evolution of LWS Opsin Gene</vt:lpstr>
      <vt:lpstr>Origin of the LWS Opsin Gene</vt:lpstr>
      <vt:lpstr>Gene Duplication</vt:lpstr>
      <vt:lpstr>Unequal Crossing Over (Meiosis, Prophase 1)</vt:lpstr>
      <vt:lpstr>Origin of the LWS Opsin Gene</vt:lpstr>
      <vt:lpstr>Origin of the LWS Opsin Gene</vt:lpstr>
      <vt:lpstr>PowerPoint Presentation</vt:lpstr>
      <vt:lpstr>The MWS Opsin Gene</vt:lpstr>
      <vt:lpstr>The MWS Opsin Gene</vt:lpstr>
      <vt:lpstr>The MWS Opsin Gene</vt:lpstr>
      <vt:lpstr>MWS Opsin Gene vs. LWS Opsin Gene</vt:lpstr>
      <vt:lpstr>MWS Opsin Protein vs. LWS Opsin Protein</vt:lpstr>
      <vt:lpstr>There are 15 differences between the proteins:</vt:lpstr>
      <vt:lpstr>Differences at positions 277 and 285 result in spectral shifts of +16-24nm</vt:lpstr>
      <vt:lpstr>What difference does 24nm make? </vt:lpstr>
      <vt:lpstr>A change from alanine to serine at position 180 results in an additional spectral shift of 3-7nm.</vt:lpstr>
      <vt:lpstr>Positions 180, 277 and 285</vt:lpstr>
      <vt:lpstr>Differences at positions 116, 230, 233 and 309 result in smaller spectral shifts of 1-3nm.</vt:lpstr>
      <vt:lpstr>What difference does 1-3nm make? </vt:lpstr>
      <vt:lpstr>Differences at positions 65, 111, 153, 236, 274, 275, 279 &amp; 298 do not cause changes in spectral properties</vt:lpstr>
      <vt:lpstr>MWS Opsin Gene vs. LWS Opsin Gene (mutations at the nucleotide level that result in protein functional changes)</vt:lpstr>
      <vt:lpstr>MWS Opsin Gene vs. LWS Opsin Gene (mutations at the nucleotide level that result in protein functional changes)</vt:lpstr>
      <vt:lpstr>MWS Opsin Gene vs. LWS Opsin Gene (mutations at the nucleotide level that result in protein functional changes)</vt:lpstr>
      <vt:lpstr>What difference does this make at the protein level? </vt:lpstr>
      <vt:lpstr>Evolution of LWS Opsin Gene</vt:lpstr>
      <vt:lpstr>Clicker Question: Fact or Fiction?  A monkey researcher in South America discovered that some monkey females are trichromatic.</vt:lpstr>
      <vt:lpstr>The Case of Trichromatic Females</vt:lpstr>
      <vt:lpstr>PowerPoint Presentation</vt:lpstr>
      <vt:lpstr>The Phylogenetics of Color Vision in Monkeys</vt:lpstr>
      <vt:lpstr>Biogeography of Global Monkeys</vt:lpstr>
      <vt:lpstr>Monkeys of the World</vt:lpstr>
      <vt:lpstr>PowerPoint Presentation</vt:lpstr>
      <vt:lpstr>Geology: Plate Tectonics and Drift</vt:lpstr>
      <vt:lpstr>How Old are Primates?</vt:lpstr>
      <vt:lpstr>When did primates first inhabit North America?</vt:lpstr>
      <vt:lpstr>PowerPoint Presentation</vt:lpstr>
      <vt:lpstr>PowerPoint Presentation</vt:lpstr>
      <vt:lpstr>PowerPoint Presentation</vt:lpstr>
      <vt:lpstr>Complete Evolutionary Picture</vt:lpstr>
      <vt:lpstr>Monkey Color Vision: Natural History</vt:lpstr>
      <vt:lpstr>Monkey Color Vision: Ecology</vt:lpstr>
      <vt:lpstr>Monkey Color Vision: Cell Biology</vt:lpstr>
      <vt:lpstr>Monkey Color Vision: Genetics</vt:lpstr>
      <vt:lpstr>Monkey Color Vision: Phylogenetics</vt:lpstr>
      <vt:lpstr>PowerPoint Presentation</vt:lpstr>
      <vt:lpstr>Application Question</vt:lpstr>
      <vt:lpstr>Application Question</vt:lpstr>
      <vt:lpstr>References</vt:lpstr>
      <vt:lpstr>PowerPoint Presentation</vt:lpstr>
    </vt:vector>
  </TitlesOfParts>
  <Company>Michigan State University</Company>
  <LinksUpToDate>false</LinksUpToDate>
  <SharedDoc>false</SharedDoc>
  <HyperlinksChanged>false</HyperlinksChanged>
  <AppVersion>15.0027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Evo-Ed</dc:creator>
  <cp:lastModifiedBy>Freddy Falcon</cp:lastModifiedBy>
  <cp:revision>330</cp:revision>
  <dcterms:created xsi:type="dcterms:W3CDTF">2011-07-28T18:48:48Z</dcterms:created>
  <dcterms:modified xsi:type="dcterms:W3CDTF">2017-06-17T22:22:39Z</dcterms:modified>
</cp:coreProperties>
</file>